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23"/>
    <a:srgbClr val="C80000"/>
    <a:srgbClr val="59160F"/>
    <a:srgbClr val="762704"/>
    <a:srgbClr val="C14107"/>
    <a:srgbClr val="B40000"/>
    <a:srgbClr val="DE0000"/>
    <a:srgbClr val="F13F3B"/>
    <a:srgbClr val="C5312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4" d="100"/>
          <a:sy n="54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9BA77-3D1C-4455-BC64-2A0E13237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AB91B6-007E-40EE-AB09-BB1843B57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4D7CC-5BD3-4889-9F78-D4F66AE5B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95478-CB3D-434F-AAA3-438867D6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5C4BE-379B-4035-9027-B6DDE23D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051D2-7435-4AF0-92A3-CC8133AE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09E304-6241-43D5-B691-08B039F1D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FFF93-62EB-469C-969E-683D3760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BAE41-2695-4D84-A563-73B2AA1A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50747-393A-41C2-8651-7DF0C2CC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A45D82-F2F0-41BA-98F6-EE39AAE76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4B685C-F27B-4B1A-A2C3-A95D10AE4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DB131-6E43-44D3-AAD5-E5D48F22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E234F-1F11-4096-94C5-2C67AF29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AB733-C635-4487-ACA6-8C2E7774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67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24F25-26C4-4631-8D6D-23784EF4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F871A-D139-42F0-9FB4-91FD29BAF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844C0-16C4-40DE-9407-637F397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BDA1F-5D7C-4B3F-BA0B-D0345798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F4534-B3DD-4BE3-946A-E3B02B5F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9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DBCE8-FB1F-4379-920B-7998836C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345ABF-D177-4BA5-9844-737D2FE02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D1013-A774-473C-B219-23FC858C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5C621-D927-420E-BE5A-FDF1D415F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1F675-EBFB-41D9-B3C7-177CBD52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7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17680-454D-4679-ADBA-2CD1900C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36900-50FC-425F-8B8E-06B5858FB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C909A0-B75A-4833-8703-230049C7B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AB913-6DA3-4D94-8B8E-1E94004D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7E5B58-E84B-47EF-8DE3-9C2E043F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C5982-9CB3-4B39-B5A4-F8580474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6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A1262-3280-4CBC-AE20-4920376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4A5CE-5D67-46F8-928F-DEBE7805E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86525C-6F0F-43F6-843B-AA16C6F64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81C96E-7AA5-48A6-AA97-9F9A01B23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990DEB-8684-4438-9ED1-8C46C7A5A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AB4DED-2C00-4A1D-9A3D-158F0D64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8833A9-D398-4B4B-90E9-4418CDD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AC00C-FA01-4BB7-8D8D-2D86A072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38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84C81-2162-44FA-A28A-91396235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4FE60D-E5D9-4D78-990D-D1DFBC4A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BEE23A-2701-494D-B3BE-E735365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5FE721-B8C7-4AC1-92E3-51EAEE77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4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615974-01B2-4C37-AF89-296142A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FAE202-5D65-464E-80F6-0B6AC878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8BF6F-9EFE-4D61-99F1-BEE8B415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7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A1B83-889B-43C7-9B91-127B1759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32FB3-069E-4FC5-9E64-70FD9F7C3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1B1B3-AF67-42D0-B63F-B50B2669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902B9-2E13-4B6E-8182-57DCF5F4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B2BC9-3A0B-47F3-B858-035FC009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2BD5A-FE90-489A-9D93-D4D93F4B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8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A5DF8-438F-4010-AA9C-DC342A62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C3920C-A288-4301-A6F8-274CA839D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019691-4A70-4A99-8129-835F6F954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5ED0D5-08DE-4BFE-9E73-357D2DC7A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B4594E-128C-4698-B106-29BF841B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F6487-543D-44C2-8653-B5F3B5D1F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09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0ADA6-C127-4907-B05A-7401307FF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B4B6C8-2287-4523-B49E-3FB5AABB0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F7F4A-84C4-440F-B50D-585458804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E2DB2-A375-4C49-91C7-6592EA079B8C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0278E-FA1D-46D6-AC81-C2C70260C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77A01-2A40-4213-A465-AB1BD22FC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675DB-8440-4434-BA38-CB8F8ED5C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00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3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711F6-3FDE-44C3-A28F-8BFA531E4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6D856B-4C92-499F-986A-B14B3F156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23C1DD-AC84-4A61-A70D-C231CD14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372" y="-74428"/>
            <a:ext cx="12466744" cy="7006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6D09E-EB7B-40ED-98BD-924A1876D019}"/>
              </a:ext>
            </a:extLst>
          </p:cNvPr>
          <p:cNvSpPr txBox="1"/>
          <p:nvPr/>
        </p:nvSpPr>
        <p:spPr>
          <a:xfrm>
            <a:off x="1093511" y="1085777"/>
            <a:ext cx="976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3737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ea typeface="Adobe 고딕 Std B" panose="020B0800000000000000" pitchFamily="34" charset="-127"/>
              </a:rPr>
              <a:t>인하공전 영화예매시스템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A4167-F8A7-45E0-B6D3-7AFDC5117AD5}"/>
              </a:ext>
            </a:extLst>
          </p:cNvPr>
          <p:cNvSpPr txBox="1"/>
          <p:nvPr/>
        </p:nvSpPr>
        <p:spPr>
          <a:xfrm>
            <a:off x="4444409" y="2753833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+mj-ea"/>
                <a:ea typeface="+mj-ea"/>
              </a:rPr>
              <a:t>[3</a:t>
            </a:r>
            <a:r>
              <a:rPr lang="ko-KR" altLang="en-US" b="1" dirty="0">
                <a:solidFill>
                  <a:srgbClr val="C00000"/>
                </a:solidFill>
                <a:latin typeface="+mj-ea"/>
                <a:ea typeface="+mj-ea"/>
              </a:rPr>
              <a:t>인 </a:t>
            </a:r>
            <a:r>
              <a:rPr lang="en-US" altLang="ko-KR" b="1" dirty="0">
                <a:solidFill>
                  <a:srgbClr val="C00000"/>
                </a:solidFill>
                <a:latin typeface="+mj-ea"/>
                <a:ea typeface="+mj-ea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latin typeface="+mj-ea"/>
                <a:ea typeface="+mj-ea"/>
              </a:rPr>
              <a:t>조</a:t>
            </a:r>
            <a:r>
              <a:rPr lang="en-US" altLang="ko-KR" b="1" dirty="0">
                <a:solidFill>
                  <a:srgbClr val="C00000"/>
                </a:solidFill>
                <a:latin typeface="+mj-ea"/>
                <a:ea typeface="+mj-ea"/>
              </a:rPr>
              <a:t>]</a:t>
            </a:r>
            <a:endParaRPr lang="ko-KR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DF385-62E3-43EA-827F-8D5ED5795FEB}"/>
              </a:ext>
            </a:extLst>
          </p:cNvPr>
          <p:cNvSpPr txBox="1"/>
          <p:nvPr/>
        </p:nvSpPr>
        <p:spPr>
          <a:xfrm>
            <a:off x="4354032" y="3264195"/>
            <a:ext cx="3264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lt"/>
                <a:ea typeface="Adobe 고딕 Std B" panose="020B0800000000000000" pitchFamily="34" charset="-127"/>
              </a:rPr>
              <a:t>201645031 </a:t>
            </a:r>
            <a:r>
              <a:rPr lang="ko-KR" altLang="en-US" sz="1600" b="1" dirty="0">
                <a:latin typeface="+mj-lt"/>
                <a:ea typeface="Adobe 고딕 Std B" panose="020B0800000000000000" pitchFamily="34" charset="-127"/>
              </a:rPr>
              <a:t>정진혁</a:t>
            </a:r>
            <a:endParaRPr lang="en-US" altLang="ko-KR" sz="1600" b="1" dirty="0">
              <a:latin typeface="+mj-lt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b="1" dirty="0">
                <a:latin typeface="+mj-lt"/>
                <a:ea typeface="Adobe 고딕 Std B" panose="020B0800000000000000" pitchFamily="34" charset="-127"/>
              </a:rPr>
              <a:t>201645032 </a:t>
            </a:r>
            <a:r>
              <a:rPr lang="ko-KR" altLang="en-US" sz="1600" b="1" dirty="0" err="1">
                <a:latin typeface="+mj-lt"/>
                <a:ea typeface="Adobe 고딕 Std B" panose="020B0800000000000000" pitchFamily="34" charset="-127"/>
              </a:rPr>
              <a:t>정찬영</a:t>
            </a:r>
            <a:endParaRPr lang="en-US" altLang="ko-KR" sz="1600" b="1" dirty="0">
              <a:latin typeface="+mj-lt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b="1" dirty="0">
                <a:latin typeface="+mj-lt"/>
                <a:ea typeface="Adobe 고딕 Std B" panose="020B0800000000000000" pitchFamily="34" charset="-127"/>
              </a:rPr>
              <a:t>201745094 </a:t>
            </a:r>
            <a:r>
              <a:rPr lang="ko-KR" altLang="en-US" sz="1600" b="1" dirty="0">
                <a:latin typeface="+mj-lt"/>
                <a:ea typeface="Adobe 고딕 Std B" panose="020B0800000000000000" pitchFamily="34" charset="-127"/>
              </a:rPr>
              <a:t>전승원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2B34C-BDE4-47DA-8C46-AA5245F04A44}"/>
              </a:ext>
            </a:extLst>
          </p:cNvPr>
          <p:cNvSpPr txBox="1"/>
          <p:nvPr/>
        </p:nvSpPr>
        <p:spPr>
          <a:xfrm>
            <a:off x="9540949" y="4664228"/>
            <a:ext cx="2254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지도교수</a:t>
            </a:r>
            <a:r>
              <a:rPr lang="en-US" altLang="ko-KR" sz="1200" b="1" dirty="0"/>
              <a:t> : </a:t>
            </a:r>
            <a:r>
              <a:rPr lang="ko-KR" altLang="en-US" sz="1200" b="1" dirty="0"/>
              <a:t>김기태</a:t>
            </a:r>
          </a:p>
        </p:txBody>
      </p:sp>
    </p:spTree>
    <p:extLst>
      <p:ext uri="{BB962C8B-B14F-4D97-AF65-F5344CB8AC3E}">
        <p14:creationId xmlns:p14="http://schemas.microsoft.com/office/powerpoint/2010/main" val="64298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217170" y="3557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2-4 </a:t>
            </a:r>
            <a:r>
              <a:rPr lang="ko-KR" altLang="en-US" sz="2800" dirty="0">
                <a:solidFill>
                  <a:schemeClr val="bg1"/>
                </a:solidFill>
              </a:rPr>
              <a:t>프로그램 설계</a:t>
            </a:r>
            <a:r>
              <a:rPr lang="en-US" altLang="ko-KR" sz="2800" dirty="0">
                <a:solidFill>
                  <a:schemeClr val="bg1"/>
                </a:solidFill>
              </a:rPr>
              <a:t>(3) </a:t>
            </a:r>
            <a:r>
              <a:rPr lang="ko-KR" altLang="en-US" sz="2800" dirty="0">
                <a:solidFill>
                  <a:schemeClr val="bg1"/>
                </a:solidFill>
              </a:rPr>
              <a:t>세부 구현도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전체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33DAC5-8239-444F-8A94-ECB2A785118D}"/>
              </a:ext>
            </a:extLst>
          </p:cNvPr>
          <p:cNvSpPr/>
          <p:nvPr/>
        </p:nvSpPr>
        <p:spPr>
          <a:xfrm>
            <a:off x="1586865" y="5328940"/>
            <a:ext cx="9018270" cy="123188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프로그램의 세부적인 구현도 </a:t>
            </a:r>
            <a:r>
              <a:rPr lang="ko-KR" altLang="en-US" b="1" dirty="0">
                <a:solidFill>
                  <a:srgbClr val="C80000"/>
                </a:solidFill>
              </a:rPr>
              <a:t>굵은 화살표로 </a:t>
            </a:r>
            <a:r>
              <a:rPr lang="ko-KR" altLang="en-US" b="1" dirty="0"/>
              <a:t>연결된 내용들이 핵심 프로그램이고</a:t>
            </a:r>
            <a:endParaRPr lang="en-US" altLang="ko-KR" b="1" dirty="0"/>
          </a:p>
          <a:p>
            <a:pPr algn="ctr"/>
            <a:r>
              <a:rPr lang="ko-KR" altLang="en-US" b="1" dirty="0"/>
              <a:t>그 안에 </a:t>
            </a:r>
            <a:r>
              <a:rPr lang="ko-KR" altLang="en-US" b="1" dirty="0">
                <a:solidFill>
                  <a:schemeClr val="accent5"/>
                </a:solidFill>
              </a:rPr>
              <a:t>얇은 화살표로 </a:t>
            </a:r>
            <a:r>
              <a:rPr lang="ko-KR" altLang="en-US" b="1" dirty="0"/>
              <a:t>부가적인 기능들을 담은 프로그램이 들어있다</a:t>
            </a:r>
            <a:r>
              <a:rPr lang="en-US" altLang="ko-KR" b="1" dirty="0"/>
              <a:t>.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5AA9284-1A46-4D0B-8ED4-D77EBAC173CD}"/>
              </a:ext>
            </a:extLst>
          </p:cNvPr>
          <p:cNvSpPr/>
          <p:nvPr/>
        </p:nvSpPr>
        <p:spPr>
          <a:xfrm>
            <a:off x="480060" y="2537460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E498D9-22B5-45EB-9910-35E1A25A136F}"/>
              </a:ext>
            </a:extLst>
          </p:cNvPr>
          <p:cNvCxnSpPr/>
          <p:nvPr/>
        </p:nvCxnSpPr>
        <p:spPr>
          <a:xfrm flipV="1">
            <a:off x="1177290" y="1885950"/>
            <a:ext cx="0" cy="61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4EF00F-5112-4D27-97B5-5CC2E554CF53}"/>
              </a:ext>
            </a:extLst>
          </p:cNvPr>
          <p:cNvSpPr/>
          <p:nvPr/>
        </p:nvSpPr>
        <p:spPr>
          <a:xfrm>
            <a:off x="457200" y="1371600"/>
            <a:ext cx="142875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아이디찾기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764BE2-4074-4911-A117-B71F5BA79AB8}"/>
              </a:ext>
            </a:extLst>
          </p:cNvPr>
          <p:cNvSpPr/>
          <p:nvPr/>
        </p:nvSpPr>
        <p:spPr>
          <a:xfrm>
            <a:off x="485775" y="3794760"/>
            <a:ext cx="142875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1880E8D-C601-4012-88DD-AEADC6816E70}"/>
              </a:ext>
            </a:extLst>
          </p:cNvPr>
          <p:cNvCxnSpPr>
            <a:endCxn id="14" idx="0"/>
          </p:cNvCxnSpPr>
          <p:nvPr/>
        </p:nvCxnSpPr>
        <p:spPr>
          <a:xfrm>
            <a:off x="1200150" y="3429000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F778B2F-6BE2-4D72-B202-7E288C0A8CC4}"/>
              </a:ext>
            </a:extLst>
          </p:cNvPr>
          <p:cNvSpPr/>
          <p:nvPr/>
        </p:nvSpPr>
        <p:spPr>
          <a:xfrm>
            <a:off x="2531745" y="2524750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영화 </a:t>
            </a:r>
            <a:endParaRPr lang="en-US" altLang="ko-KR" dirty="0"/>
          </a:p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538A50F-DB65-43D8-924C-107CF871C99E}"/>
              </a:ext>
            </a:extLst>
          </p:cNvPr>
          <p:cNvSpPr/>
          <p:nvPr/>
        </p:nvSpPr>
        <p:spPr>
          <a:xfrm>
            <a:off x="4634865" y="2497455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시간</a:t>
            </a:r>
            <a:endParaRPr lang="en-US" altLang="ko-KR" dirty="0"/>
          </a:p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D96768B-8952-4AA3-89B1-064189FD4DA9}"/>
              </a:ext>
            </a:extLst>
          </p:cNvPr>
          <p:cNvSpPr/>
          <p:nvPr/>
        </p:nvSpPr>
        <p:spPr>
          <a:xfrm>
            <a:off x="6589392" y="2496175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좌석</a:t>
            </a:r>
            <a:endParaRPr lang="en-US" altLang="ko-KR" dirty="0"/>
          </a:p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4E47EAC-6302-410E-94D3-3744F339138F}"/>
              </a:ext>
            </a:extLst>
          </p:cNvPr>
          <p:cNvSpPr/>
          <p:nvPr/>
        </p:nvSpPr>
        <p:spPr>
          <a:xfrm>
            <a:off x="8532489" y="2496175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예매확인 및 결제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1FB1628-E5D3-4554-9A43-C2CAF2B2864A}"/>
              </a:ext>
            </a:extLst>
          </p:cNvPr>
          <p:cNvSpPr/>
          <p:nvPr/>
        </p:nvSpPr>
        <p:spPr>
          <a:xfrm>
            <a:off x="10475586" y="2486025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결과 출력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영수증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2D6C341-7A80-4DE3-A4A8-4702ECC1C686}"/>
              </a:ext>
            </a:extLst>
          </p:cNvPr>
          <p:cNvCxnSpPr>
            <a:stCxn id="4" idx="6"/>
          </p:cNvCxnSpPr>
          <p:nvPr/>
        </p:nvCxnSpPr>
        <p:spPr>
          <a:xfrm>
            <a:off x="1908807" y="2983230"/>
            <a:ext cx="537213" cy="0"/>
          </a:xfrm>
          <a:prstGeom prst="straightConnector1">
            <a:avLst/>
          </a:prstGeom>
          <a:ln w="4699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51AAF50-9D16-4BC6-B89D-45745C205C51}"/>
              </a:ext>
            </a:extLst>
          </p:cNvPr>
          <p:cNvCxnSpPr/>
          <p:nvPr/>
        </p:nvCxnSpPr>
        <p:spPr>
          <a:xfrm>
            <a:off x="3960492" y="2983230"/>
            <a:ext cx="520068" cy="0"/>
          </a:xfrm>
          <a:prstGeom prst="straightConnector1">
            <a:avLst/>
          </a:prstGeom>
          <a:ln w="4699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EB0187D-E4D3-4A15-8ACD-C53C0E2562C4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6063612" y="2941945"/>
            <a:ext cx="428625" cy="1280"/>
          </a:xfrm>
          <a:prstGeom prst="straightConnector1">
            <a:avLst/>
          </a:prstGeom>
          <a:ln w="4699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712803-544A-4E32-8701-833163C4A7F9}"/>
              </a:ext>
            </a:extLst>
          </p:cNvPr>
          <p:cNvCxnSpPr/>
          <p:nvPr/>
        </p:nvCxnSpPr>
        <p:spPr>
          <a:xfrm>
            <a:off x="8018139" y="2941945"/>
            <a:ext cx="354327" cy="0"/>
          </a:xfrm>
          <a:prstGeom prst="straightConnector1">
            <a:avLst/>
          </a:prstGeom>
          <a:ln w="4699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2DFC13F-2E32-4CC8-B336-A5D08EFAEAAD}"/>
              </a:ext>
            </a:extLst>
          </p:cNvPr>
          <p:cNvCxnSpPr/>
          <p:nvPr/>
        </p:nvCxnSpPr>
        <p:spPr>
          <a:xfrm>
            <a:off x="9961236" y="2941945"/>
            <a:ext cx="382914" cy="0"/>
          </a:xfrm>
          <a:prstGeom prst="straightConnector1">
            <a:avLst/>
          </a:prstGeom>
          <a:ln w="4699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37D356-9D84-401A-9367-D89FFD9D9321}"/>
              </a:ext>
            </a:extLst>
          </p:cNvPr>
          <p:cNvSpPr/>
          <p:nvPr/>
        </p:nvSpPr>
        <p:spPr>
          <a:xfrm>
            <a:off x="2531742" y="1386870"/>
            <a:ext cx="142875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예매내역확인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773B5F-ABA9-454C-804A-21300E5492DA}"/>
              </a:ext>
            </a:extLst>
          </p:cNvPr>
          <p:cNvSpPr/>
          <p:nvPr/>
        </p:nvSpPr>
        <p:spPr>
          <a:xfrm>
            <a:off x="2503170" y="3804314"/>
            <a:ext cx="142875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로그아웃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E45CE6A-B31F-436E-97AB-A151E3A24FF8}"/>
              </a:ext>
            </a:extLst>
          </p:cNvPr>
          <p:cNvCxnSpPr/>
          <p:nvPr/>
        </p:nvCxnSpPr>
        <p:spPr>
          <a:xfrm flipV="1">
            <a:off x="3200400" y="1920240"/>
            <a:ext cx="0" cy="61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28B2BEF-36A9-44DC-813C-933275B8886A}"/>
              </a:ext>
            </a:extLst>
          </p:cNvPr>
          <p:cNvCxnSpPr/>
          <p:nvPr/>
        </p:nvCxnSpPr>
        <p:spPr>
          <a:xfrm>
            <a:off x="3223260" y="3463290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E032AC-1697-4839-987B-837B70F0C738}"/>
              </a:ext>
            </a:extLst>
          </p:cNvPr>
          <p:cNvSpPr/>
          <p:nvPr/>
        </p:nvSpPr>
        <p:spPr>
          <a:xfrm>
            <a:off x="10475586" y="1353562"/>
            <a:ext cx="142875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영수증 출력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1E13CDA-1DF8-4069-BB60-570291D17C8B}"/>
              </a:ext>
            </a:extLst>
          </p:cNvPr>
          <p:cNvCxnSpPr/>
          <p:nvPr/>
        </p:nvCxnSpPr>
        <p:spPr>
          <a:xfrm flipV="1">
            <a:off x="11144244" y="1886932"/>
            <a:ext cx="0" cy="61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07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2-5 </a:t>
            </a:r>
            <a:r>
              <a:rPr lang="ko-KR" altLang="en-US" sz="2800" dirty="0">
                <a:solidFill>
                  <a:schemeClr val="bg1"/>
                </a:solidFill>
              </a:rPr>
              <a:t>프로그램 설계</a:t>
            </a:r>
            <a:r>
              <a:rPr lang="en-US" altLang="ko-KR" sz="2800" dirty="0">
                <a:solidFill>
                  <a:schemeClr val="bg1"/>
                </a:solidFill>
              </a:rPr>
              <a:t>(4) </a:t>
            </a:r>
            <a:r>
              <a:rPr lang="ko-KR" altLang="en-US" sz="2800" dirty="0">
                <a:solidFill>
                  <a:schemeClr val="bg1"/>
                </a:solidFill>
              </a:rPr>
              <a:t>데이터베이스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33DAC5-8239-444F-8A94-ECB2A785118D}"/>
              </a:ext>
            </a:extLst>
          </p:cNvPr>
          <p:cNvSpPr/>
          <p:nvPr/>
        </p:nvSpPr>
        <p:spPr>
          <a:xfrm>
            <a:off x="1586865" y="4937760"/>
            <a:ext cx="9018270" cy="1623060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데이터베이스는 오라클을 활용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주안극장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사용자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예매내역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개 테이블을 사용한다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주안극장 테이블에는 모든 값이 정의되어 있고 사용자와 예매내역 테이블에는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주안극장 테이블과 프로그램에서 실시간으로 </a:t>
            </a:r>
            <a:r>
              <a:rPr lang="ko-KR" altLang="en-US" b="1" dirty="0" err="1">
                <a:solidFill>
                  <a:schemeClr val="tx1"/>
                </a:solidFill>
              </a:rPr>
              <a:t>입력받는</a:t>
            </a:r>
            <a:r>
              <a:rPr lang="ko-KR" altLang="en-US" b="1" dirty="0">
                <a:solidFill>
                  <a:schemeClr val="tx1"/>
                </a:solidFill>
              </a:rPr>
              <a:t> 값을 넣어준다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0580B2-BB69-40DC-975D-430FE1C72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" y="843261"/>
            <a:ext cx="4036695" cy="33858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658C0A-EAE2-442D-9F8F-F62C5146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02" y="843261"/>
            <a:ext cx="2839398" cy="33858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34F130-5FFB-4621-9783-BAED492B3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106" y="843260"/>
            <a:ext cx="4820388" cy="3385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0B800C-110E-40FE-B1DA-A9EE15E96485}"/>
              </a:ext>
            </a:extLst>
          </p:cNvPr>
          <p:cNvSpPr txBox="1"/>
          <p:nvPr/>
        </p:nvSpPr>
        <p:spPr>
          <a:xfrm>
            <a:off x="1280160" y="4246246"/>
            <a:ext cx="203454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주안극장 </a:t>
            </a:r>
            <a:r>
              <a:rPr lang="en-US" altLang="ko-KR" b="1" dirty="0">
                <a:solidFill>
                  <a:schemeClr val="bg1"/>
                </a:solidFill>
              </a:rPr>
              <a:t>DB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F826F-DD81-4DB9-B700-D70483E6FDBE}"/>
              </a:ext>
            </a:extLst>
          </p:cNvPr>
          <p:cNvSpPr txBox="1"/>
          <p:nvPr/>
        </p:nvSpPr>
        <p:spPr>
          <a:xfrm>
            <a:off x="4903470" y="4246246"/>
            <a:ext cx="203454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</a:rPr>
              <a:t>DB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F49D88-2A84-43A7-B00F-E78AC360F92E}"/>
              </a:ext>
            </a:extLst>
          </p:cNvPr>
          <p:cNvSpPr txBox="1"/>
          <p:nvPr/>
        </p:nvSpPr>
        <p:spPr>
          <a:xfrm>
            <a:off x="9006840" y="4246246"/>
            <a:ext cx="203454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예매내역 </a:t>
            </a:r>
            <a:r>
              <a:rPr lang="en-US" altLang="ko-KR" b="1" dirty="0">
                <a:solidFill>
                  <a:schemeClr val="bg1"/>
                </a:solidFill>
              </a:rPr>
              <a:t>DB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6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2-6 </a:t>
            </a:r>
            <a:r>
              <a:rPr lang="ko-KR" altLang="en-US" sz="2800" dirty="0">
                <a:solidFill>
                  <a:schemeClr val="bg1"/>
                </a:solidFill>
              </a:rPr>
              <a:t>자바 클래스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4BF6A-3ED9-4D30-89AD-1D566F12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745901"/>
            <a:ext cx="2510790" cy="268309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36B601E-3C58-4917-B1F4-B23D7BA360A9}"/>
              </a:ext>
            </a:extLst>
          </p:cNvPr>
          <p:cNvSpPr/>
          <p:nvPr/>
        </p:nvSpPr>
        <p:spPr>
          <a:xfrm>
            <a:off x="3943350" y="1657350"/>
            <a:ext cx="2152650" cy="1062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CD4E8B-49B7-4D20-8CB9-BDFDE743D32C}"/>
              </a:ext>
            </a:extLst>
          </p:cNvPr>
          <p:cNvSpPr/>
          <p:nvPr/>
        </p:nvSpPr>
        <p:spPr>
          <a:xfrm>
            <a:off x="6633210" y="880110"/>
            <a:ext cx="3356610" cy="25488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영화 예매 시스템은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총 </a:t>
            </a:r>
            <a:r>
              <a:rPr lang="en-US" altLang="ko-KR" sz="2400" b="1" dirty="0">
                <a:solidFill>
                  <a:srgbClr val="0070C0"/>
                </a:solidFill>
              </a:rPr>
              <a:t>11</a:t>
            </a:r>
            <a:r>
              <a:rPr lang="ko-KR" altLang="en-US" sz="2400" b="1" dirty="0">
                <a:solidFill>
                  <a:srgbClr val="0070C0"/>
                </a:solidFill>
              </a:rPr>
              <a:t>개의 클래스로 </a:t>
            </a:r>
            <a:endParaRPr lang="en-US" altLang="ko-KR" sz="24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</a:rPr>
              <a:t>구현</a:t>
            </a:r>
            <a:r>
              <a:rPr lang="ko-KR" altLang="en-US" sz="2400" b="1" dirty="0">
                <a:solidFill>
                  <a:schemeClr val="tx1"/>
                </a:solidFill>
              </a:rPr>
              <a:t>된다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B40E954-CCCB-464E-B665-E0E0995F2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083903"/>
              </p:ext>
            </p:extLst>
          </p:nvPr>
        </p:nvGraphicFramePr>
        <p:xfrm>
          <a:off x="777240" y="3914895"/>
          <a:ext cx="9610090" cy="25958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584214">
                  <a:extLst>
                    <a:ext uri="{9D8B030D-6E8A-4147-A177-3AD203B41FA5}">
                      <a16:colId xmlns:a16="http://schemas.microsoft.com/office/drawing/2014/main" val="1300461452"/>
                    </a:ext>
                  </a:extLst>
                </a:gridCol>
                <a:gridCol w="2220831">
                  <a:extLst>
                    <a:ext uri="{9D8B030D-6E8A-4147-A177-3AD203B41FA5}">
                      <a16:colId xmlns:a16="http://schemas.microsoft.com/office/drawing/2014/main" val="1712144685"/>
                    </a:ext>
                  </a:extLst>
                </a:gridCol>
                <a:gridCol w="2482107">
                  <a:extLst>
                    <a:ext uri="{9D8B030D-6E8A-4147-A177-3AD203B41FA5}">
                      <a16:colId xmlns:a16="http://schemas.microsoft.com/office/drawing/2014/main" val="2964096176"/>
                    </a:ext>
                  </a:extLst>
                </a:gridCol>
                <a:gridCol w="2322938">
                  <a:extLst>
                    <a:ext uri="{9D8B030D-6E8A-4147-A177-3AD203B41FA5}">
                      <a16:colId xmlns:a16="http://schemas.microsoft.com/office/drawing/2014/main" val="3799777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 이름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 이름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3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DB_Conn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접속 클래스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Moviebuy_Frame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시간 선택 클래스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29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LoginFrame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 클래스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Selectseat_Frame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좌석 선택 클래스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8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NewIdFrame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회원가입 클래스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Confirmmovie_Frame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결제 클래스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78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FindIdFrame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아이디 찾기 클래스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Receipt_Frame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예매결과출력 클래스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90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SelectMovie_Frame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영화 선택 클래스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Search_Frame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예매내역 검색 클래스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Movieinfo_Frame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영화 상세정보 클래스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05044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AFE8A0-E97F-4E80-B244-304C85583A4F}"/>
              </a:ext>
            </a:extLst>
          </p:cNvPr>
          <p:cNvSpPr txBox="1"/>
          <p:nvPr/>
        </p:nvSpPr>
        <p:spPr>
          <a:xfrm>
            <a:off x="4091940" y="6465054"/>
            <a:ext cx="470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표 </a:t>
            </a:r>
            <a:r>
              <a:rPr lang="en-US" altLang="ko-KR" dirty="0">
                <a:solidFill>
                  <a:schemeClr val="bg1"/>
                </a:solidFill>
              </a:rPr>
              <a:t>2-6-1: </a:t>
            </a:r>
            <a:r>
              <a:rPr lang="ko-KR" altLang="en-US" dirty="0">
                <a:solidFill>
                  <a:schemeClr val="bg1"/>
                </a:solidFill>
              </a:rPr>
              <a:t>자바 클래스 설명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작동 순서대로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1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20B0D12-1D62-4CFA-891F-471F8F4CCE7A}"/>
              </a:ext>
            </a:extLst>
          </p:cNvPr>
          <p:cNvSpPr/>
          <p:nvPr/>
        </p:nvSpPr>
        <p:spPr>
          <a:xfrm>
            <a:off x="1680210" y="1577340"/>
            <a:ext cx="8675370" cy="3806190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/>
              <a:t>3. </a:t>
            </a:r>
            <a:r>
              <a:rPr lang="ko-KR" altLang="en-US" sz="4800" b="1" dirty="0"/>
              <a:t>기능별 세부 설명</a:t>
            </a:r>
          </a:p>
        </p:txBody>
      </p:sp>
    </p:spTree>
    <p:extLst>
      <p:ext uri="{BB962C8B-B14F-4D97-AF65-F5344CB8AC3E}">
        <p14:creationId xmlns:p14="http://schemas.microsoft.com/office/powerpoint/2010/main" val="3284165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3-1 </a:t>
            </a:r>
            <a:r>
              <a:rPr lang="ko-KR" altLang="en-US" sz="2800" dirty="0">
                <a:solidFill>
                  <a:schemeClr val="bg1"/>
                </a:solidFill>
              </a:rPr>
              <a:t>로그인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 프로그램 실행 시 나타나는 첫번째 창으로 사용자는 학번과 비밀번호를 입력해서 다음 창으로 넘어갈 수 있다.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처음 사용하는 경우는 회원가입 클래스로 이동하여 아이디를 </a:t>
            </a:r>
            <a:r>
              <a:rPr lang="ko-KR" altLang="en-US" b="1" dirty="0" err="1">
                <a:solidFill>
                  <a:schemeClr val="tx1"/>
                </a:solidFill>
              </a:rPr>
              <a:t>만들어야한다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5A7D8E-1FDC-4F9D-A005-3CD4F254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426442"/>
            <a:ext cx="7362825" cy="52889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A0D7EC-807B-4B6E-A03D-C380CEC4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985" y="1921371"/>
            <a:ext cx="3695700" cy="2257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5251E9-D5DE-492B-A943-693166767E23}"/>
              </a:ext>
            </a:extLst>
          </p:cNvPr>
          <p:cNvSpPr txBox="1"/>
          <p:nvPr/>
        </p:nvSpPr>
        <p:spPr>
          <a:xfrm>
            <a:off x="7880985" y="4652010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그림</a:t>
            </a:r>
            <a:r>
              <a:rPr lang="en-US" altLang="ko-KR" dirty="0">
                <a:solidFill>
                  <a:schemeClr val="bg1"/>
                </a:solidFill>
              </a:rPr>
              <a:t>3-1-1: </a:t>
            </a:r>
            <a:r>
              <a:rPr lang="ko-KR" altLang="en-US" dirty="0">
                <a:solidFill>
                  <a:schemeClr val="bg1"/>
                </a:solidFill>
              </a:rPr>
              <a:t>순서도 및 </a:t>
            </a:r>
            <a:r>
              <a:rPr lang="ko-KR" altLang="en-US" dirty="0" err="1">
                <a:solidFill>
                  <a:schemeClr val="bg1"/>
                </a:solidFill>
              </a:rPr>
              <a:t>작동이미지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4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3-2 </a:t>
            </a:r>
            <a:r>
              <a:rPr lang="ko-KR" altLang="en-US" sz="2800" dirty="0">
                <a:solidFill>
                  <a:schemeClr val="bg1"/>
                </a:solidFill>
              </a:rPr>
              <a:t>회원가입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 사용자가 아이디를 만드는 곳으로 </a:t>
            </a:r>
            <a:r>
              <a:rPr lang="ko-KR" altLang="en-US" b="1" dirty="0" err="1">
                <a:solidFill>
                  <a:schemeClr val="tx1"/>
                </a:solidFill>
              </a:rPr>
              <a:t>정해놓은</a:t>
            </a:r>
            <a:r>
              <a:rPr lang="ko-KR" altLang="en-US" b="1" dirty="0">
                <a:solidFill>
                  <a:schemeClr val="tx1"/>
                </a:solidFill>
              </a:rPr>
              <a:t> 규칙을 지키지 않을 경우 가입이 허용되지 않는다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251E9-D5DE-492B-A943-693166767E23}"/>
              </a:ext>
            </a:extLst>
          </p:cNvPr>
          <p:cNvSpPr txBox="1"/>
          <p:nvPr/>
        </p:nvSpPr>
        <p:spPr>
          <a:xfrm>
            <a:off x="419100" y="3560506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그림</a:t>
            </a:r>
            <a:r>
              <a:rPr lang="en-US" altLang="ko-KR" dirty="0">
                <a:solidFill>
                  <a:schemeClr val="bg1"/>
                </a:solidFill>
              </a:rPr>
              <a:t>3-2-1: </a:t>
            </a:r>
            <a:r>
              <a:rPr lang="ko-KR" altLang="en-US" dirty="0">
                <a:solidFill>
                  <a:schemeClr val="bg1"/>
                </a:solidFill>
              </a:rPr>
              <a:t>아이디가 중복인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368A66-1E91-4590-A8EA-1522F212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68695"/>
            <a:ext cx="3943350" cy="182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CA9BD0-C6A7-418E-87B2-CD1F83FF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468695"/>
            <a:ext cx="3962400" cy="180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14B234-0BEF-489D-A672-572259AE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147" y="1440120"/>
            <a:ext cx="3602355" cy="1838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3434E3-EABF-4845-A6C1-1869CE514058}"/>
              </a:ext>
            </a:extLst>
          </p:cNvPr>
          <p:cNvSpPr txBox="1"/>
          <p:nvPr/>
        </p:nvSpPr>
        <p:spPr>
          <a:xfrm>
            <a:off x="4114801" y="3560506"/>
            <a:ext cx="426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그림</a:t>
            </a:r>
            <a:r>
              <a:rPr lang="en-US" altLang="ko-KR" sz="1600" dirty="0">
                <a:solidFill>
                  <a:schemeClr val="bg1"/>
                </a:solidFill>
              </a:rPr>
              <a:t>3-2-2: </a:t>
            </a:r>
            <a:r>
              <a:rPr lang="ko-KR" altLang="en-US" sz="1600" dirty="0">
                <a:solidFill>
                  <a:schemeClr val="bg1"/>
                </a:solidFill>
              </a:rPr>
              <a:t>중복확인을 누르지 않은 경우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D654A-D214-4D8B-816F-7ADFA9349177}"/>
              </a:ext>
            </a:extLst>
          </p:cNvPr>
          <p:cNvSpPr txBox="1"/>
          <p:nvPr/>
        </p:nvSpPr>
        <p:spPr>
          <a:xfrm>
            <a:off x="8248650" y="3551042"/>
            <a:ext cx="426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그림</a:t>
            </a:r>
            <a:r>
              <a:rPr lang="en-US" altLang="ko-KR" sz="1600" dirty="0">
                <a:solidFill>
                  <a:schemeClr val="bg1"/>
                </a:solidFill>
              </a:rPr>
              <a:t>3-2-3:  </a:t>
            </a:r>
            <a:r>
              <a:rPr lang="ko-KR" altLang="en-US" sz="1600" dirty="0">
                <a:solidFill>
                  <a:schemeClr val="bg1"/>
                </a:solidFill>
              </a:rPr>
              <a:t>입력을 빼먹은 경우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BD9ADC-E88F-410F-8EB8-A94F2AD96A1E}"/>
              </a:ext>
            </a:extLst>
          </p:cNvPr>
          <p:cNvSpPr/>
          <p:nvPr/>
        </p:nvSpPr>
        <p:spPr>
          <a:xfrm>
            <a:off x="2266950" y="4297680"/>
            <a:ext cx="7620000" cy="163449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위와 같이 다양한 경우로 인해 메시지가 출력된다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38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3-3 </a:t>
            </a:r>
            <a:r>
              <a:rPr lang="ko-KR" altLang="en-US" sz="2800" dirty="0">
                <a:solidFill>
                  <a:schemeClr val="bg1"/>
                </a:solidFill>
              </a:rPr>
              <a:t>아이디 찾기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아이디를 잊어버린 경우 이름과 전화번호를 입력하여 아이디를 찾을 수 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251E9-D5DE-492B-A943-693166767E23}"/>
              </a:ext>
            </a:extLst>
          </p:cNvPr>
          <p:cNvSpPr txBox="1"/>
          <p:nvPr/>
        </p:nvSpPr>
        <p:spPr>
          <a:xfrm>
            <a:off x="1424940" y="351309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그림</a:t>
            </a:r>
            <a:r>
              <a:rPr lang="en-US" altLang="ko-KR" dirty="0">
                <a:solidFill>
                  <a:schemeClr val="bg1"/>
                </a:solidFill>
              </a:rPr>
              <a:t>3-3-1: </a:t>
            </a:r>
            <a:r>
              <a:rPr lang="ko-KR" altLang="en-US" dirty="0">
                <a:solidFill>
                  <a:schemeClr val="bg1"/>
                </a:solidFill>
              </a:rPr>
              <a:t>개인정보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D654A-D214-4D8B-816F-7ADFA9349177}"/>
              </a:ext>
            </a:extLst>
          </p:cNvPr>
          <p:cNvSpPr txBox="1"/>
          <p:nvPr/>
        </p:nvSpPr>
        <p:spPr>
          <a:xfrm>
            <a:off x="6172200" y="3532440"/>
            <a:ext cx="245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그림</a:t>
            </a:r>
            <a:r>
              <a:rPr lang="en-US" altLang="ko-KR" sz="1600" dirty="0">
                <a:solidFill>
                  <a:schemeClr val="bg1"/>
                </a:solidFill>
              </a:rPr>
              <a:t>3-3-2:  </a:t>
            </a:r>
            <a:r>
              <a:rPr lang="ko-KR" altLang="en-US" sz="1600" dirty="0">
                <a:solidFill>
                  <a:schemeClr val="bg1"/>
                </a:solidFill>
              </a:rPr>
              <a:t>아이디 출력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BD9ADC-E88F-410F-8EB8-A94F2AD96A1E}"/>
              </a:ext>
            </a:extLst>
          </p:cNvPr>
          <p:cNvSpPr/>
          <p:nvPr/>
        </p:nvSpPr>
        <p:spPr>
          <a:xfrm>
            <a:off x="2266950" y="4297680"/>
            <a:ext cx="7620000" cy="163449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입력한 정보가 사용자 </a:t>
            </a:r>
            <a:r>
              <a:rPr lang="en-US" altLang="ko-KR" dirty="0"/>
              <a:t>DB</a:t>
            </a:r>
            <a:r>
              <a:rPr lang="ko-KR" altLang="en-US" dirty="0"/>
              <a:t>에 있는 경우 해당되는 아이디를 출력한다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그림에선 예시로 </a:t>
            </a:r>
            <a:r>
              <a:rPr lang="en-US" altLang="ko-KR" dirty="0"/>
              <a:t>12345678</a:t>
            </a:r>
            <a:r>
              <a:rPr lang="ko-KR" altLang="en-US" dirty="0"/>
              <a:t>이 출력됨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1F0BED-D555-41CE-8ACC-CF102576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1630619"/>
            <a:ext cx="3200400" cy="1457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C2F0BD-795C-43DE-9E5A-A35EBE33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74" y="1648429"/>
            <a:ext cx="31908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5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3-4 </a:t>
            </a:r>
            <a:r>
              <a:rPr lang="ko-KR" altLang="en-US" sz="2800" dirty="0">
                <a:solidFill>
                  <a:schemeClr val="bg1"/>
                </a:solidFill>
              </a:rPr>
              <a:t>정상적으로 로그인 된 경우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정상적으로 로그인 된 경우 영화 선택 창으로 넘어간다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D654A-D214-4D8B-816F-7ADFA9349177}"/>
              </a:ext>
            </a:extLst>
          </p:cNvPr>
          <p:cNvSpPr txBox="1"/>
          <p:nvPr/>
        </p:nvSpPr>
        <p:spPr>
          <a:xfrm>
            <a:off x="1634490" y="5034937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그림</a:t>
            </a:r>
            <a:r>
              <a:rPr lang="en-US" altLang="ko-KR" sz="1600" dirty="0">
                <a:solidFill>
                  <a:schemeClr val="bg1"/>
                </a:solidFill>
              </a:rPr>
              <a:t>3-4-1:  </a:t>
            </a:r>
            <a:r>
              <a:rPr lang="ko-KR" altLang="en-US" sz="1600" dirty="0">
                <a:solidFill>
                  <a:schemeClr val="bg1"/>
                </a:solidFill>
              </a:rPr>
              <a:t>알맞은 값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729BF-AFA9-4461-9DFE-D36FF461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693811"/>
            <a:ext cx="3695700" cy="22574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93E289-71B7-4C06-A418-8937821F3A58}"/>
              </a:ext>
            </a:extLst>
          </p:cNvPr>
          <p:cNvSpPr/>
          <p:nvPr/>
        </p:nvSpPr>
        <p:spPr>
          <a:xfrm>
            <a:off x="7269480" y="2339161"/>
            <a:ext cx="4171153" cy="30948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</a:rPr>
              <a:t>SelectMovie_Frame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(</a:t>
            </a:r>
            <a:r>
              <a:rPr lang="ko-KR" altLang="en-US" sz="3200" dirty="0">
                <a:solidFill>
                  <a:schemeClr val="tx1"/>
                </a:solidFill>
              </a:rPr>
              <a:t>주문번호</a:t>
            </a:r>
            <a:r>
              <a:rPr lang="en-US" altLang="ko-KR" sz="3200" dirty="0">
                <a:solidFill>
                  <a:schemeClr val="tx1"/>
                </a:solidFill>
              </a:rPr>
              <a:t>, </a:t>
            </a:r>
            <a:r>
              <a:rPr lang="ko-KR" altLang="en-US" sz="3200" dirty="0">
                <a:solidFill>
                  <a:schemeClr val="tx1"/>
                </a:solidFill>
              </a:rPr>
              <a:t>아이디</a:t>
            </a:r>
            <a:r>
              <a:rPr lang="en-US" altLang="ko-KR" sz="3200" dirty="0">
                <a:solidFill>
                  <a:schemeClr val="tx1"/>
                </a:solidFill>
              </a:rPr>
              <a:t>)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8A3DDDC-ED50-4548-B41C-E445534D5151}"/>
              </a:ext>
            </a:extLst>
          </p:cNvPr>
          <p:cNvSpPr/>
          <p:nvPr/>
        </p:nvSpPr>
        <p:spPr>
          <a:xfrm>
            <a:off x="4994910" y="3417555"/>
            <a:ext cx="1897380" cy="788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8B530-FDC8-443D-BD80-A5D998B66E62}"/>
              </a:ext>
            </a:extLst>
          </p:cNvPr>
          <p:cNvSpPr txBox="1"/>
          <p:nvPr/>
        </p:nvSpPr>
        <p:spPr>
          <a:xfrm>
            <a:off x="5089208" y="3655479"/>
            <a:ext cx="132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77654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3-5 </a:t>
            </a:r>
            <a:r>
              <a:rPr lang="ko-KR" altLang="en-US" sz="2800" dirty="0">
                <a:solidFill>
                  <a:schemeClr val="bg1"/>
                </a:solidFill>
              </a:rPr>
              <a:t>영화 예매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출력 단계의 구현 목표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영화 예매 단계부터는 실제 사용하는 예매 프로그램들 </a:t>
            </a:r>
            <a:r>
              <a:rPr lang="ko-KR" altLang="en-US" b="1" dirty="0" err="1">
                <a:solidFill>
                  <a:schemeClr val="tx1"/>
                </a:solidFill>
              </a:rPr>
              <a:t>처럼</a:t>
            </a:r>
            <a:r>
              <a:rPr lang="ko-KR" altLang="en-US" b="1" dirty="0">
                <a:solidFill>
                  <a:schemeClr val="tx1"/>
                </a:solidFill>
              </a:rPr>
              <a:t> 최대한 </a:t>
            </a:r>
            <a:r>
              <a:rPr lang="ko-KR" altLang="en-US" b="1" dirty="0" err="1">
                <a:solidFill>
                  <a:schemeClr val="tx1"/>
                </a:solidFill>
              </a:rPr>
              <a:t>비쥬얼하게</a:t>
            </a:r>
            <a:r>
              <a:rPr lang="ko-KR" altLang="en-US" b="1" dirty="0">
                <a:solidFill>
                  <a:schemeClr val="tx1"/>
                </a:solidFill>
              </a:rPr>
              <a:t> 구현하는 것을 목표로 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FB990C2-8FCA-4473-B25C-F837F479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" y="1166484"/>
            <a:ext cx="5046345" cy="2581275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36B51C1E-EF69-426F-ACF2-B96C3F701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40" y="1166483"/>
            <a:ext cx="5110696" cy="2581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4DA644-8FB0-4944-A595-6E3C13843B35}"/>
              </a:ext>
            </a:extLst>
          </p:cNvPr>
          <p:cNvSpPr txBox="1"/>
          <p:nvPr/>
        </p:nvSpPr>
        <p:spPr>
          <a:xfrm>
            <a:off x="1383030" y="3897630"/>
            <a:ext cx="346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그림</a:t>
            </a:r>
            <a:r>
              <a:rPr lang="en-US" altLang="ko-KR" dirty="0">
                <a:solidFill>
                  <a:schemeClr val="bg1"/>
                </a:solidFill>
              </a:rPr>
              <a:t>3-5-1 </a:t>
            </a:r>
            <a:r>
              <a:rPr lang="en-US" altLang="ko-KR" dirty="0" err="1">
                <a:solidFill>
                  <a:schemeClr val="bg1"/>
                </a:solidFill>
              </a:rPr>
              <a:t>cgv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예매 프로그램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F71422-EECE-4089-A2B8-3CD2C62F7BDB}"/>
              </a:ext>
            </a:extLst>
          </p:cNvPr>
          <p:cNvSpPr txBox="1"/>
          <p:nvPr/>
        </p:nvSpPr>
        <p:spPr>
          <a:xfrm>
            <a:off x="7354042" y="3917422"/>
            <a:ext cx="41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그림</a:t>
            </a:r>
            <a:r>
              <a:rPr lang="en-US" altLang="ko-KR" dirty="0">
                <a:solidFill>
                  <a:schemeClr val="bg1"/>
                </a:solidFill>
              </a:rPr>
              <a:t>3-5-2 </a:t>
            </a:r>
            <a:r>
              <a:rPr lang="ko-KR" altLang="en-US" dirty="0">
                <a:solidFill>
                  <a:schemeClr val="bg1"/>
                </a:solidFill>
              </a:rPr>
              <a:t>메가박스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예매 프로그램</a:t>
            </a:r>
          </a:p>
        </p:txBody>
      </p:sp>
      <p:pic>
        <p:nvPicPr>
          <p:cNvPr id="7" name="그래픽 6" descr="팔레트">
            <a:extLst>
              <a:ext uri="{FF2B5EF4-FFF2-40B4-BE49-F238E27FC236}">
                <a16:creationId xmlns:a16="http://schemas.microsoft.com/office/drawing/2014/main" id="{333DE71A-6CBC-49FF-A58F-142508374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257" y="4648081"/>
            <a:ext cx="914400" cy="914400"/>
          </a:xfrm>
          <a:prstGeom prst="rect">
            <a:avLst/>
          </a:prstGeom>
        </p:spPr>
      </p:pic>
      <p:pic>
        <p:nvPicPr>
          <p:cNvPr id="18" name="그래픽 17" descr="눈">
            <a:extLst>
              <a:ext uri="{FF2B5EF4-FFF2-40B4-BE49-F238E27FC236}">
                <a16:creationId xmlns:a16="http://schemas.microsoft.com/office/drawing/2014/main" id="{0D0DAAA9-22EF-4064-A5D9-7EF6BD189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1945" y="4648081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16EF53-6B61-46F5-92D7-7FDE25987648}"/>
              </a:ext>
            </a:extLst>
          </p:cNvPr>
          <p:cNvSpPr txBox="1"/>
          <p:nvPr/>
        </p:nvSpPr>
        <p:spPr>
          <a:xfrm>
            <a:off x="5301526" y="4843671"/>
            <a:ext cx="879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+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4D748-E3E4-41F6-BBB3-406F26580F3B}"/>
              </a:ext>
            </a:extLst>
          </p:cNvPr>
          <p:cNvSpPr txBox="1"/>
          <p:nvPr/>
        </p:nvSpPr>
        <p:spPr>
          <a:xfrm>
            <a:off x="4040372" y="4465674"/>
            <a:ext cx="3313670" cy="122584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61782-3DCF-48B1-A9B6-2BC02EE5F7A9}"/>
              </a:ext>
            </a:extLst>
          </p:cNvPr>
          <p:cNvSpPr txBox="1"/>
          <p:nvPr/>
        </p:nvSpPr>
        <p:spPr>
          <a:xfrm>
            <a:off x="4040372" y="5835759"/>
            <a:ext cx="346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시각적 효과 </a:t>
            </a:r>
            <a:r>
              <a:rPr lang="en-US" altLang="ko-KR" dirty="0">
                <a:solidFill>
                  <a:schemeClr val="bg1"/>
                </a:solidFill>
              </a:rPr>
              <a:t>UP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3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-4978" y="-9861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3-6 </a:t>
            </a:r>
            <a:r>
              <a:rPr lang="ko-KR" altLang="en-US" sz="2800" dirty="0">
                <a:solidFill>
                  <a:schemeClr val="bg1"/>
                </a:solidFill>
              </a:rPr>
              <a:t>영화 예매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출력 단계의 공통 요소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영화 예매 단계부터는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r>
              <a:rPr lang="ko-KR" altLang="en-US" b="1" dirty="0">
                <a:solidFill>
                  <a:schemeClr val="tx1"/>
                </a:solidFill>
              </a:rPr>
              <a:t>에 있는 사용자 </a:t>
            </a:r>
            <a:r>
              <a:rPr lang="en-US" altLang="ko-KR" b="1" dirty="0">
                <a:solidFill>
                  <a:schemeClr val="tx1"/>
                </a:solidFill>
              </a:rPr>
              <a:t>ID</a:t>
            </a:r>
            <a:r>
              <a:rPr lang="ko-KR" altLang="en-US" b="1" dirty="0">
                <a:solidFill>
                  <a:schemeClr val="tx1"/>
                </a:solidFill>
              </a:rPr>
              <a:t>와 주문번호를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주요 생성자 매개 변수로 사용하여 정보를 공유한다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DA644-8FB0-4944-A595-6E3C13843B35}"/>
              </a:ext>
            </a:extLst>
          </p:cNvPr>
          <p:cNvSpPr txBox="1"/>
          <p:nvPr/>
        </p:nvSpPr>
        <p:spPr>
          <a:xfrm>
            <a:off x="171450" y="3803501"/>
            <a:ext cx="413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그림</a:t>
            </a:r>
            <a:r>
              <a:rPr lang="en-US" altLang="ko-KR" dirty="0">
                <a:solidFill>
                  <a:schemeClr val="bg1"/>
                </a:solidFill>
              </a:rPr>
              <a:t>3-6-1 </a:t>
            </a:r>
            <a:r>
              <a:rPr lang="ko-KR" altLang="en-US" dirty="0">
                <a:solidFill>
                  <a:schemeClr val="bg1"/>
                </a:solidFill>
              </a:rPr>
              <a:t>영화 선택클래스의 생성자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48BC2B-3717-4C30-80B3-9C09CC09D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92"/>
          <a:stretch/>
        </p:blipFill>
        <p:spPr>
          <a:xfrm>
            <a:off x="58143" y="1122938"/>
            <a:ext cx="4365003" cy="253877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7B1E32B-F97A-409E-B20B-A8941D26A55F}"/>
              </a:ext>
            </a:extLst>
          </p:cNvPr>
          <p:cNvSpPr/>
          <p:nvPr/>
        </p:nvSpPr>
        <p:spPr>
          <a:xfrm>
            <a:off x="1043187" y="5868139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영화 </a:t>
            </a:r>
            <a:endParaRPr lang="en-US" altLang="ko-KR" dirty="0"/>
          </a:p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BC52A8-A1D5-423A-A898-39586380BB01}"/>
              </a:ext>
            </a:extLst>
          </p:cNvPr>
          <p:cNvSpPr/>
          <p:nvPr/>
        </p:nvSpPr>
        <p:spPr>
          <a:xfrm>
            <a:off x="3146307" y="5840844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시간</a:t>
            </a:r>
            <a:endParaRPr lang="en-US" altLang="ko-KR" dirty="0"/>
          </a:p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6297323-34A7-4D49-B44C-369AD0C3FA05}"/>
              </a:ext>
            </a:extLst>
          </p:cNvPr>
          <p:cNvSpPr/>
          <p:nvPr/>
        </p:nvSpPr>
        <p:spPr>
          <a:xfrm>
            <a:off x="5100834" y="5839564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좌석</a:t>
            </a:r>
            <a:endParaRPr lang="en-US" altLang="ko-KR" dirty="0"/>
          </a:p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9B9D32E-1529-4B2F-8DB5-C0C02AECEEC1}"/>
              </a:ext>
            </a:extLst>
          </p:cNvPr>
          <p:cNvSpPr/>
          <p:nvPr/>
        </p:nvSpPr>
        <p:spPr>
          <a:xfrm>
            <a:off x="7043931" y="5839564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예매확인 및 결제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8B6B459-A96F-4AF4-A67B-6BB40C05A2B1}"/>
              </a:ext>
            </a:extLst>
          </p:cNvPr>
          <p:cNvSpPr/>
          <p:nvPr/>
        </p:nvSpPr>
        <p:spPr>
          <a:xfrm>
            <a:off x="8987028" y="5829414"/>
            <a:ext cx="1428747" cy="89154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결과 출력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영수증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99DC281-716C-4776-9700-D2F4210E6D55}"/>
              </a:ext>
            </a:extLst>
          </p:cNvPr>
          <p:cNvCxnSpPr/>
          <p:nvPr/>
        </p:nvCxnSpPr>
        <p:spPr>
          <a:xfrm>
            <a:off x="2471934" y="6326619"/>
            <a:ext cx="520068" cy="0"/>
          </a:xfrm>
          <a:prstGeom prst="straightConnector1">
            <a:avLst/>
          </a:prstGeom>
          <a:ln w="4699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2D0232A-DEA0-49F7-B2FC-64992A938E2A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4575054" y="6285334"/>
            <a:ext cx="428625" cy="1280"/>
          </a:xfrm>
          <a:prstGeom prst="straightConnector1">
            <a:avLst/>
          </a:prstGeom>
          <a:ln w="4699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03EABB-C9A0-485B-AA8D-6A341FD67ABC}"/>
              </a:ext>
            </a:extLst>
          </p:cNvPr>
          <p:cNvCxnSpPr/>
          <p:nvPr/>
        </p:nvCxnSpPr>
        <p:spPr>
          <a:xfrm>
            <a:off x="6529581" y="6285334"/>
            <a:ext cx="354327" cy="0"/>
          </a:xfrm>
          <a:prstGeom prst="straightConnector1">
            <a:avLst/>
          </a:prstGeom>
          <a:ln w="4699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FAF58AD-990B-4142-A494-540E27F80E50}"/>
              </a:ext>
            </a:extLst>
          </p:cNvPr>
          <p:cNvCxnSpPr/>
          <p:nvPr/>
        </p:nvCxnSpPr>
        <p:spPr>
          <a:xfrm>
            <a:off x="8472678" y="6285334"/>
            <a:ext cx="382914" cy="0"/>
          </a:xfrm>
          <a:prstGeom prst="straightConnector1">
            <a:avLst/>
          </a:prstGeom>
          <a:ln w="4699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화살표: U자형 4">
            <a:extLst>
              <a:ext uri="{FF2B5EF4-FFF2-40B4-BE49-F238E27FC236}">
                <a16:creationId xmlns:a16="http://schemas.microsoft.com/office/drawing/2014/main" id="{354C2C99-CCC3-4701-9864-BAD6606F66AB}"/>
              </a:ext>
            </a:extLst>
          </p:cNvPr>
          <p:cNvSpPr/>
          <p:nvPr/>
        </p:nvSpPr>
        <p:spPr>
          <a:xfrm>
            <a:off x="1651515" y="5357019"/>
            <a:ext cx="2091146" cy="511120"/>
          </a:xfrm>
          <a:prstGeom prst="uturnArrow">
            <a:avLst>
              <a:gd name="adj1" fmla="val 25000"/>
              <a:gd name="adj2" fmla="val 25000"/>
              <a:gd name="adj3" fmla="val 35901"/>
              <a:gd name="adj4" fmla="val 41522"/>
              <a:gd name="adj5" fmla="val 77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U자형 34">
            <a:extLst>
              <a:ext uri="{FF2B5EF4-FFF2-40B4-BE49-F238E27FC236}">
                <a16:creationId xmlns:a16="http://schemas.microsoft.com/office/drawing/2014/main" id="{B7CD3716-BE62-4744-A7D0-3DEC4BF6768F}"/>
              </a:ext>
            </a:extLst>
          </p:cNvPr>
          <p:cNvSpPr/>
          <p:nvPr/>
        </p:nvSpPr>
        <p:spPr>
          <a:xfrm>
            <a:off x="3838347" y="5323654"/>
            <a:ext cx="1850071" cy="511120"/>
          </a:xfrm>
          <a:prstGeom prst="uturnArrow">
            <a:avLst>
              <a:gd name="adj1" fmla="val 25000"/>
              <a:gd name="adj2" fmla="val 25000"/>
              <a:gd name="adj3" fmla="val 35901"/>
              <a:gd name="adj4" fmla="val 41522"/>
              <a:gd name="adj5" fmla="val 77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U자형 35">
            <a:extLst>
              <a:ext uri="{FF2B5EF4-FFF2-40B4-BE49-F238E27FC236}">
                <a16:creationId xmlns:a16="http://schemas.microsoft.com/office/drawing/2014/main" id="{E02CDEF0-56C9-4CD6-A259-E0440AF90C66}"/>
              </a:ext>
            </a:extLst>
          </p:cNvPr>
          <p:cNvSpPr/>
          <p:nvPr/>
        </p:nvSpPr>
        <p:spPr>
          <a:xfrm>
            <a:off x="5725494" y="5284774"/>
            <a:ext cx="1993744" cy="511120"/>
          </a:xfrm>
          <a:prstGeom prst="uturnArrow">
            <a:avLst>
              <a:gd name="adj1" fmla="val 25000"/>
              <a:gd name="adj2" fmla="val 25000"/>
              <a:gd name="adj3" fmla="val 35901"/>
              <a:gd name="adj4" fmla="val 41522"/>
              <a:gd name="adj5" fmla="val 77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화살표: U자형 36">
            <a:extLst>
              <a:ext uri="{FF2B5EF4-FFF2-40B4-BE49-F238E27FC236}">
                <a16:creationId xmlns:a16="http://schemas.microsoft.com/office/drawing/2014/main" id="{9F882A76-DFB2-41AF-8F20-E6FD70BE5D6C}"/>
              </a:ext>
            </a:extLst>
          </p:cNvPr>
          <p:cNvSpPr/>
          <p:nvPr/>
        </p:nvSpPr>
        <p:spPr>
          <a:xfrm>
            <a:off x="7756314" y="5240734"/>
            <a:ext cx="1945087" cy="511120"/>
          </a:xfrm>
          <a:prstGeom prst="uturnArrow">
            <a:avLst>
              <a:gd name="adj1" fmla="val 25000"/>
              <a:gd name="adj2" fmla="val 25000"/>
              <a:gd name="adj3" fmla="val 35901"/>
              <a:gd name="adj4" fmla="val 41522"/>
              <a:gd name="adj5" fmla="val 77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31546B1-0A4B-4EC5-B87A-8626DF600DEF}"/>
              </a:ext>
            </a:extLst>
          </p:cNvPr>
          <p:cNvCxnSpPr>
            <a:stCxn id="5" idx="3"/>
            <a:endCxn id="37" idx="3"/>
          </p:cNvCxnSpPr>
          <p:nvPr/>
        </p:nvCxnSpPr>
        <p:spPr>
          <a:xfrm rot="5400000" flipH="1" flipV="1">
            <a:off x="5622886" y="2282992"/>
            <a:ext cx="116285" cy="6031770"/>
          </a:xfrm>
          <a:prstGeom prst="bentConnector3">
            <a:avLst>
              <a:gd name="adj1" fmla="val 47945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C14987-D384-41FB-9C00-7DBBF9632796}"/>
              </a:ext>
            </a:extLst>
          </p:cNvPr>
          <p:cNvSpPr txBox="1"/>
          <p:nvPr/>
        </p:nvSpPr>
        <p:spPr>
          <a:xfrm>
            <a:off x="4057827" y="4342777"/>
            <a:ext cx="282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 </a:t>
            </a:r>
            <a:r>
              <a:rPr lang="en-US" altLang="ko-KR" b="1" dirty="0" err="1">
                <a:solidFill>
                  <a:srgbClr val="00B0F0"/>
                </a:solidFill>
              </a:rPr>
              <a:t>userid</a:t>
            </a:r>
            <a:r>
              <a:rPr lang="en-US" altLang="ko-KR" b="1" dirty="0">
                <a:solidFill>
                  <a:srgbClr val="00B0F0"/>
                </a:solidFill>
              </a:rPr>
              <a:t> + </a:t>
            </a:r>
            <a:r>
              <a:rPr lang="en-US" altLang="ko-KR" b="1" dirty="0" err="1">
                <a:solidFill>
                  <a:srgbClr val="00B0F0"/>
                </a:solidFill>
              </a:rPr>
              <a:t>custid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4D3FA7F-738A-4428-9620-2F3C9E552730}"/>
              </a:ext>
            </a:extLst>
          </p:cNvPr>
          <p:cNvSpPr/>
          <p:nvPr/>
        </p:nvSpPr>
        <p:spPr>
          <a:xfrm>
            <a:off x="5075474" y="2345625"/>
            <a:ext cx="536255" cy="3767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917D56-5C19-487C-92A8-BB2DA6208A99}"/>
              </a:ext>
            </a:extLst>
          </p:cNvPr>
          <p:cNvSpPr/>
          <p:nvPr/>
        </p:nvSpPr>
        <p:spPr>
          <a:xfrm>
            <a:off x="5681028" y="1160740"/>
            <a:ext cx="6031770" cy="2743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주문번호는 로그인 클래스에서 넘어오는데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로그인이 성공한 경우 </a:t>
            </a:r>
            <a:r>
              <a:rPr lang="en-US" altLang="ko-KR" b="1" dirty="0">
                <a:solidFill>
                  <a:schemeClr val="bg1"/>
                </a:solidFill>
              </a:rPr>
              <a:t>DB</a:t>
            </a:r>
            <a:r>
              <a:rPr lang="ko-KR" altLang="en-US" b="1" dirty="0">
                <a:solidFill>
                  <a:schemeClr val="bg1"/>
                </a:solidFill>
              </a:rPr>
              <a:t>에서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생성된 주문번호들의 총 개수를 구한 후 그 값에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을 더한 값을 새 주문번호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영화 선택 클래스에 매개변수로 넘긴다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9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80000"/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18DA9-05C5-40EF-8BA0-C2F6266EABF8}"/>
              </a:ext>
            </a:extLst>
          </p:cNvPr>
          <p:cNvSpPr txBox="1"/>
          <p:nvPr/>
        </p:nvSpPr>
        <p:spPr>
          <a:xfrm>
            <a:off x="5052060" y="194310"/>
            <a:ext cx="2468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목 차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EDE9D23-04AB-4C75-8040-97216986F972}"/>
              </a:ext>
            </a:extLst>
          </p:cNvPr>
          <p:cNvSpPr/>
          <p:nvPr/>
        </p:nvSpPr>
        <p:spPr>
          <a:xfrm>
            <a:off x="1131570" y="1097280"/>
            <a:ext cx="8355330" cy="960120"/>
          </a:xfrm>
          <a:prstGeom prst="parallelogram">
            <a:avLst/>
          </a:prstGeom>
          <a:solidFill>
            <a:srgbClr val="76270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1. </a:t>
            </a:r>
            <a:r>
              <a:rPr lang="ko-KR" altLang="en-US" sz="4000" dirty="0"/>
              <a:t>멤버소개 및 기여도 제시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308D5320-C4AD-4C36-B1B6-E5FBB0FA9836}"/>
              </a:ext>
            </a:extLst>
          </p:cNvPr>
          <p:cNvSpPr/>
          <p:nvPr/>
        </p:nvSpPr>
        <p:spPr>
          <a:xfrm>
            <a:off x="1771650" y="2403931"/>
            <a:ext cx="8355330" cy="960120"/>
          </a:xfrm>
          <a:prstGeom prst="parallelogram">
            <a:avLst/>
          </a:prstGeom>
          <a:solidFill>
            <a:srgbClr val="76270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2. </a:t>
            </a:r>
            <a:r>
              <a:rPr lang="ko-KR" altLang="en-US" sz="4000" dirty="0"/>
              <a:t>프로그램 소개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25F9089C-1BFF-4170-A682-E47D1A2FDE76}"/>
              </a:ext>
            </a:extLst>
          </p:cNvPr>
          <p:cNvSpPr/>
          <p:nvPr/>
        </p:nvSpPr>
        <p:spPr>
          <a:xfrm>
            <a:off x="2560320" y="3710582"/>
            <a:ext cx="8355330" cy="960120"/>
          </a:xfrm>
          <a:prstGeom prst="parallelogram">
            <a:avLst/>
          </a:prstGeom>
          <a:solidFill>
            <a:srgbClr val="76270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3. </a:t>
            </a:r>
            <a:r>
              <a:rPr lang="ko-KR" altLang="en-US" sz="4000" dirty="0"/>
              <a:t>기능별 세부 설명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DAD5084-E123-440B-9D58-3160AA379508}"/>
              </a:ext>
            </a:extLst>
          </p:cNvPr>
          <p:cNvSpPr/>
          <p:nvPr/>
        </p:nvSpPr>
        <p:spPr>
          <a:xfrm>
            <a:off x="3520440" y="5017233"/>
            <a:ext cx="8355330" cy="960120"/>
          </a:xfrm>
          <a:prstGeom prst="parallelogram">
            <a:avLst/>
          </a:prstGeom>
          <a:solidFill>
            <a:srgbClr val="76270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4. </a:t>
            </a:r>
            <a:r>
              <a:rPr lang="ko-KR" altLang="en-US" sz="4000" dirty="0"/>
              <a:t>프로그램 시연</a:t>
            </a:r>
          </a:p>
        </p:txBody>
      </p:sp>
    </p:spTree>
    <p:extLst>
      <p:ext uri="{BB962C8B-B14F-4D97-AF65-F5344CB8AC3E}">
        <p14:creationId xmlns:p14="http://schemas.microsoft.com/office/powerpoint/2010/main" val="101777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3-7 </a:t>
            </a:r>
            <a:r>
              <a:rPr lang="ko-KR" altLang="en-US" sz="2800" dirty="0">
                <a:solidFill>
                  <a:schemeClr val="bg1"/>
                </a:solidFill>
              </a:rPr>
              <a:t>영화 선택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 영화는 총 </a:t>
            </a:r>
            <a:r>
              <a:rPr lang="en-US" altLang="ko-KR" b="1" dirty="0">
                <a:solidFill>
                  <a:schemeClr val="tx1"/>
                </a:solidFill>
              </a:rPr>
              <a:t>4</a:t>
            </a:r>
            <a:r>
              <a:rPr lang="ko-KR" altLang="en-US" b="1" dirty="0">
                <a:solidFill>
                  <a:schemeClr val="tx1"/>
                </a:solidFill>
              </a:rPr>
              <a:t>가지가 제공되고 사용자는 원하는 영화의 포스터를 눌러 상세 정보를 볼 수 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또한 이 클래스에서 사용자는 예매내역을 확인하거나 로그아웃을 할 수 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 descr="건물, 텍스트이(가) 표시된 사진&#10;&#10;자동 생성된 설명">
            <a:extLst>
              <a:ext uri="{FF2B5EF4-FFF2-40B4-BE49-F238E27FC236}">
                <a16:creationId xmlns:a16="http://schemas.microsoft.com/office/drawing/2014/main" id="{35CB7B59-AC9E-472E-B268-28DBDF511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5"/>
          <a:stretch/>
        </p:blipFill>
        <p:spPr>
          <a:xfrm>
            <a:off x="258726" y="1786270"/>
            <a:ext cx="6166884" cy="3999633"/>
          </a:xfrm>
          <a:prstGeom prst="rect">
            <a:avLst/>
          </a:prstGeom>
        </p:spPr>
      </p:pic>
      <p:pic>
        <p:nvPicPr>
          <p:cNvPr id="6" name="그림 5" descr="실내, 텍스트이(가) 표시된 사진&#10;&#10;자동 생성된 설명">
            <a:extLst>
              <a:ext uri="{FF2B5EF4-FFF2-40B4-BE49-F238E27FC236}">
                <a16:creationId xmlns:a16="http://schemas.microsoft.com/office/drawing/2014/main" id="{CDFF8703-E676-4F9F-AC92-2A3B1ADC2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647" y="3763925"/>
            <a:ext cx="1402148" cy="1974289"/>
          </a:xfrm>
          <a:prstGeom prst="rect">
            <a:avLst/>
          </a:prstGeom>
        </p:spPr>
      </p:pic>
      <p:pic>
        <p:nvPicPr>
          <p:cNvPr id="13" name="그림 12" descr="사람, 사진, 실내, 가장이(가) 표시된 사진&#10;&#10;자동 생성된 설명">
            <a:extLst>
              <a:ext uri="{FF2B5EF4-FFF2-40B4-BE49-F238E27FC236}">
                <a16:creationId xmlns:a16="http://schemas.microsoft.com/office/drawing/2014/main" id="{181D1320-2678-4F71-9AE9-081DFA58B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2" y="3763925"/>
            <a:ext cx="1369298" cy="1928034"/>
          </a:xfrm>
          <a:prstGeom prst="rect">
            <a:avLst/>
          </a:prstGeom>
        </p:spPr>
      </p:pic>
      <p:pic>
        <p:nvPicPr>
          <p:cNvPr id="22" name="그림 21" descr="잔디, 건물, 실외, 사람이(가) 표시된 사진&#10;&#10;자동 생성된 설명">
            <a:extLst>
              <a:ext uri="{FF2B5EF4-FFF2-40B4-BE49-F238E27FC236}">
                <a16:creationId xmlns:a16="http://schemas.microsoft.com/office/drawing/2014/main" id="{87D1E4FB-717C-466B-AE91-B8D6D5D82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37" y="1786270"/>
            <a:ext cx="1420277" cy="1999816"/>
          </a:xfrm>
          <a:prstGeom prst="rect">
            <a:avLst/>
          </a:prstGeom>
        </p:spPr>
      </p:pic>
      <p:pic>
        <p:nvPicPr>
          <p:cNvPr id="24" name="그림 23" descr="사람, 가장, 하늘이(가) 표시된 사진&#10;&#10;자동 생성된 설명">
            <a:extLst>
              <a:ext uri="{FF2B5EF4-FFF2-40B4-BE49-F238E27FC236}">
                <a16:creationId xmlns:a16="http://schemas.microsoft.com/office/drawing/2014/main" id="{049B38C6-8E3A-47D7-82BB-12E64B058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1" y="1820986"/>
            <a:ext cx="1369298" cy="192803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309EF5-2F66-4058-BB30-DBFDB76C25EB}"/>
              </a:ext>
            </a:extLst>
          </p:cNvPr>
          <p:cNvSpPr/>
          <p:nvPr/>
        </p:nvSpPr>
        <p:spPr>
          <a:xfrm>
            <a:off x="1769718" y="1820986"/>
            <a:ext cx="1420277" cy="1942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영화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걸캅스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ECF85B-5379-47D2-9E76-E328A8692B55}"/>
              </a:ext>
            </a:extLst>
          </p:cNvPr>
          <p:cNvSpPr/>
          <p:nvPr/>
        </p:nvSpPr>
        <p:spPr>
          <a:xfrm>
            <a:off x="4827723" y="1786270"/>
            <a:ext cx="1420277" cy="1942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영화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기생충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7262-13D2-4DCB-B56D-E9889BC16E90}"/>
              </a:ext>
            </a:extLst>
          </p:cNvPr>
          <p:cNvSpPr/>
          <p:nvPr/>
        </p:nvSpPr>
        <p:spPr>
          <a:xfrm>
            <a:off x="4848272" y="3795275"/>
            <a:ext cx="1420277" cy="1942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영화</a:t>
            </a:r>
            <a:r>
              <a:rPr lang="en-US" altLang="ko-KR" dirty="0"/>
              <a:t>4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어벤져스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2499A7-3B8E-4284-BBDE-CF4E1A9B1C7A}"/>
              </a:ext>
            </a:extLst>
          </p:cNvPr>
          <p:cNvSpPr/>
          <p:nvPr/>
        </p:nvSpPr>
        <p:spPr>
          <a:xfrm>
            <a:off x="1769717" y="3779599"/>
            <a:ext cx="1420277" cy="1942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영화</a:t>
            </a:r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악인전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A73E101-FB70-4951-8ABC-09074F6A4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67" y="1921371"/>
            <a:ext cx="1396825" cy="546032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CC934A33-CCCA-475C-906D-9E54773B37DE}"/>
              </a:ext>
            </a:extLst>
          </p:cNvPr>
          <p:cNvSpPr/>
          <p:nvPr/>
        </p:nvSpPr>
        <p:spPr>
          <a:xfrm>
            <a:off x="8663076" y="2093377"/>
            <a:ext cx="754911" cy="202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BC4438F-FBB4-4BC9-B44E-7A481C1252A7}"/>
              </a:ext>
            </a:extLst>
          </p:cNvPr>
          <p:cNvSpPr/>
          <p:nvPr/>
        </p:nvSpPr>
        <p:spPr>
          <a:xfrm>
            <a:off x="9526772" y="1807071"/>
            <a:ext cx="2583712" cy="6603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사용자 </a:t>
            </a:r>
            <a:r>
              <a:rPr lang="ko-KR" altLang="en-US" b="1">
                <a:solidFill>
                  <a:sysClr val="windowText" lastClr="000000"/>
                </a:solidFill>
              </a:rPr>
              <a:t>예매내역 출력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E06D2A4-1313-421F-AD8C-E176700F1C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66" y="2933117"/>
            <a:ext cx="1396825" cy="546032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E404AC57-7423-46F7-9021-F25ADD723245}"/>
              </a:ext>
            </a:extLst>
          </p:cNvPr>
          <p:cNvSpPr/>
          <p:nvPr/>
        </p:nvSpPr>
        <p:spPr>
          <a:xfrm>
            <a:off x="8680794" y="3050568"/>
            <a:ext cx="754911" cy="202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9BCCA4-61BC-45A1-9790-E069E9FADDF3}"/>
              </a:ext>
            </a:extLst>
          </p:cNvPr>
          <p:cNvSpPr/>
          <p:nvPr/>
        </p:nvSpPr>
        <p:spPr>
          <a:xfrm>
            <a:off x="9544490" y="2764262"/>
            <a:ext cx="2583712" cy="6603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로그인 화면으로 이동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8EBA625-9EC4-4F14-86D0-19BEE03A04F5}"/>
              </a:ext>
            </a:extLst>
          </p:cNvPr>
          <p:cNvSpPr/>
          <p:nvPr/>
        </p:nvSpPr>
        <p:spPr>
          <a:xfrm>
            <a:off x="7035956" y="3870251"/>
            <a:ext cx="4817112" cy="26475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로그아웃 버튼을 누를 때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예매내역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r>
              <a:rPr lang="ko-KR" altLang="en-US" b="1" dirty="0">
                <a:solidFill>
                  <a:schemeClr val="tx1"/>
                </a:solidFill>
              </a:rPr>
              <a:t>를 조회하여 현재 사용자가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rgbClr val="7030A0"/>
                </a:solidFill>
              </a:rPr>
              <a:t>예매를 마친 경우 </a:t>
            </a:r>
            <a:r>
              <a:rPr lang="ko-KR" altLang="en-US" b="1" dirty="0">
                <a:solidFill>
                  <a:schemeClr val="tx1"/>
                </a:solidFill>
              </a:rPr>
              <a:t>그대로 로그인 화면으로 바로 이동하고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rgbClr val="7030A0"/>
                </a:solidFill>
              </a:rPr>
              <a:t>예매를 하지 않은 경우 </a:t>
            </a:r>
            <a:r>
              <a:rPr lang="ko-KR" altLang="en-US" b="1" dirty="0">
                <a:solidFill>
                  <a:schemeClr val="tx1"/>
                </a:solidFill>
              </a:rPr>
              <a:t>사용자의 주문번호를 삭제한 후 로그인 화면으로 이동한다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79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3-8 </a:t>
            </a:r>
            <a:r>
              <a:rPr lang="ko-KR" altLang="en-US" sz="2800" dirty="0">
                <a:solidFill>
                  <a:schemeClr val="bg1"/>
                </a:solidFill>
              </a:rPr>
              <a:t>영화 상세정보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 영화 상세정보 클래스에서는 선택한 영화의 자세한 정보를 출력한다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en-US" b="1" dirty="0">
                <a:solidFill>
                  <a:schemeClr val="tx1"/>
                </a:solidFill>
              </a:rPr>
              <a:t>사용자는 이 정보를 읽고 예매를 원하는 경우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예매버튼을 눌러 시간 선택 클래스로 이동할 수 있다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en-US" b="1" dirty="0">
                <a:solidFill>
                  <a:schemeClr val="tx1"/>
                </a:solidFill>
              </a:rPr>
              <a:t>원하지 않은 경우에는 </a:t>
            </a:r>
            <a:r>
              <a:rPr lang="ko-KR" altLang="en-US" b="1" dirty="0" err="1">
                <a:solidFill>
                  <a:schemeClr val="tx1"/>
                </a:solidFill>
              </a:rPr>
              <a:t>뒤로가기</a:t>
            </a:r>
            <a:r>
              <a:rPr lang="ko-KR" altLang="en-US" b="1" dirty="0">
                <a:solidFill>
                  <a:schemeClr val="tx1"/>
                </a:solidFill>
              </a:rPr>
              <a:t> 버튼을 눌러 돌아간다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41BBD2-A068-446E-AA12-A370C801B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5" y="1451344"/>
            <a:ext cx="5273749" cy="39553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4C96AB-6DA3-49EB-9DA5-968630233799}"/>
              </a:ext>
            </a:extLst>
          </p:cNvPr>
          <p:cNvSpPr/>
          <p:nvPr/>
        </p:nvSpPr>
        <p:spPr>
          <a:xfrm>
            <a:off x="3296093" y="1616149"/>
            <a:ext cx="2456121" cy="347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영화의 자세한 정보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6601B68-2A19-43C6-8AA0-9E2D9A1F06E7}"/>
              </a:ext>
            </a:extLst>
          </p:cNvPr>
          <p:cNvSpPr/>
          <p:nvPr/>
        </p:nvSpPr>
        <p:spPr>
          <a:xfrm>
            <a:off x="627055" y="5154163"/>
            <a:ext cx="1020725" cy="419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뒤로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81407FD-4299-4C1E-B7D1-19B06575D1CC}"/>
              </a:ext>
            </a:extLst>
          </p:cNvPr>
          <p:cNvSpPr/>
          <p:nvPr/>
        </p:nvSpPr>
        <p:spPr>
          <a:xfrm>
            <a:off x="4883889" y="5196663"/>
            <a:ext cx="1020725" cy="419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예매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6ADD4F-146D-4784-B847-894C8004A5BA}"/>
              </a:ext>
            </a:extLst>
          </p:cNvPr>
          <p:cNvSpPr/>
          <p:nvPr/>
        </p:nvSpPr>
        <p:spPr>
          <a:xfrm>
            <a:off x="6177516" y="1849780"/>
            <a:ext cx="2509285" cy="9981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ysClr val="windowText" lastClr="000000"/>
                </a:solidFill>
              </a:rPr>
              <a:t>시간선택으로 이동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228F27-A692-4BF6-9B27-1536629728B6}"/>
              </a:ext>
            </a:extLst>
          </p:cNvPr>
          <p:cNvSpPr/>
          <p:nvPr/>
        </p:nvSpPr>
        <p:spPr>
          <a:xfrm>
            <a:off x="9356650" y="1858411"/>
            <a:ext cx="2509285" cy="9981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영화 선택으로 </a:t>
            </a:r>
            <a:r>
              <a:rPr lang="ko-KR" altLang="en-US" b="1" dirty="0" err="1">
                <a:solidFill>
                  <a:sysClr val="windowText" lastClr="000000"/>
                </a:solidFill>
              </a:rPr>
              <a:t>돌아감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DD6F45B-4AFC-4262-8D42-2AB343DBCCEF}"/>
              </a:ext>
            </a:extLst>
          </p:cNvPr>
          <p:cNvCxnSpPr>
            <a:stCxn id="28" idx="4"/>
          </p:cNvCxnSpPr>
          <p:nvPr/>
        </p:nvCxnSpPr>
        <p:spPr>
          <a:xfrm rot="5400000" flipH="1" flipV="1">
            <a:off x="5065483" y="3249974"/>
            <a:ext cx="2695444" cy="2037906"/>
          </a:xfrm>
          <a:prstGeom prst="bentConnector3">
            <a:avLst>
              <a:gd name="adj1" fmla="val -8481"/>
            </a:avLst>
          </a:prstGeom>
          <a:ln w="4699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AD7A884-5A9F-4398-B97C-075B31BA41F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137417" y="2856558"/>
            <a:ext cx="9473876" cy="3380768"/>
          </a:xfrm>
          <a:prstGeom prst="bentConnector2">
            <a:avLst/>
          </a:prstGeom>
          <a:ln w="4699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AC111-2108-4C69-84DA-879595FE2D66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1137418" y="5574149"/>
            <a:ext cx="0" cy="663176"/>
          </a:xfrm>
          <a:prstGeom prst="line">
            <a:avLst/>
          </a:prstGeom>
          <a:ln w="469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16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3-9 </a:t>
            </a:r>
            <a:r>
              <a:rPr lang="ko-KR" altLang="en-US" sz="2800" dirty="0">
                <a:solidFill>
                  <a:schemeClr val="bg1"/>
                </a:solidFill>
              </a:rPr>
              <a:t>영화 시간 선택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 영화 시간 선택 클래스에서는 </a:t>
            </a:r>
            <a:r>
              <a:rPr lang="ko-KR" altLang="en-US" b="1" dirty="0" err="1">
                <a:solidFill>
                  <a:schemeClr val="tx1"/>
                </a:solidFill>
              </a:rPr>
              <a:t>요일별</a:t>
            </a:r>
            <a:r>
              <a:rPr lang="ko-KR" altLang="en-US" b="1" dirty="0">
                <a:solidFill>
                  <a:schemeClr val="tx1"/>
                </a:solidFill>
              </a:rPr>
              <a:t> 상영시간과 좌석 개수를 보여준다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en-US" b="1" dirty="0">
                <a:solidFill>
                  <a:schemeClr val="tx1"/>
                </a:solidFill>
              </a:rPr>
              <a:t>사용자는 원하는 시간대의 상영정보를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클릭하여 좌석 선택 클래스로 넘어간다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en-US" b="1" dirty="0">
                <a:solidFill>
                  <a:schemeClr val="tx1"/>
                </a:solidFill>
              </a:rPr>
              <a:t>다른 영화를 선택하고 싶은 경우 </a:t>
            </a:r>
            <a:r>
              <a:rPr lang="ko-KR" altLang="en-US" b="1" dirty="0" err="1">
                <a:solidFill>
                  <a:schemeClr val="tx1"/>
                </a:solidFill>
              </a:rPr>
              <a:t>뒤로가기</a:t>
            </a:r>
            <a:r>
              <a:rPr lang="ko-KR" altLang="en-US" b="1" dirty="0">
                <a:solidFill>
                  <a:schemeClr val="tx1"/>
                </a:solidFill>
              </a:rPr>
              <a:t> 버튼을 누른다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 descr="실외, 건물, 텍스트이(가) 표시된 사진&#10;&#10;자동 생성된 설명">
            <a:extLst>
              <a:ext uri="{FF2B5EF4-FFF2-40B4-BE49-F238E27FC236}">
                <a16:creationId xmlns:a16="http://schemas.microsoft.com/office/drawing/2014/main" id="{901B5291-0461-4EA7-801A-7CD953417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" t="23353" r="273" b="-455"/>
          <a:stretch/>
        </p:blipFill>
        <p:spPr>
          <a:xfrm>
            <a:off x="941070" y="2686050"/>
            <a:ext cx="4191000" cy="387477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DA51449-75E0-4912-AC23-7F1F3992B9C5}"/>
              </a:ext>
            </a:extLst>
          </p:cNvPr>
          <p:cNvSpPr/>
          <p:nvPr/>
        </p:nvSpPr>
        <p:spPr>
          <a:xfrm>
            <a:off x="2000250" y="4314825"/>
            <a:ext cx="2937510" cy="617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원하는 상영시간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60043-038C-4D76-B390-FDB8FA72B3B3}"/>
              </a:ext>
            </a:extLst>
          </p:cNvPr>
          <p:cNvSpPr txBox="1"/>
          <p:nvPr/>
        </p:nvSpPr>
        <p:spPr>
          <a:xfrm>
            <a:off x="3657600" y="3131106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27/30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6C8D4F-72AC-4B72-9B93-D988E9859142}"/>
              </a:ext>
            </a:extLst>
          </p:cNvPr>
          <p:cNvCxnSpPr/>
          <p:nvPr/>
        </p:nvCxnSpPr>
        <p:spPr>
          <a:xfrm>
            <a:off x="4589145" y="3315772"/>
            <a:ext cx="1506855" cy="0"/>
          </a:xfrm>
          <a:prstGeom prst="straightConnector1">
            <a:avLst/>
          </a:prstGeom>
          <a:ln w="4699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7296312-878A-4245-AFCE-932524E58A45}"/>
              </a:ext>
            </a:extLst>
          </p:cNvPr>
          <p:cNvSpPr/>
          <p:nvPr/>
        </p:nvSpPr>
        <p:spPr>
          <a:xfrm>
            <a:off x="6389370" y="2686050"/>
            <a:ext cx="4861560" cy="29946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좌석 정보는 주안극장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r>
              <a:rPr lang="ko-KR" altLang="en-US" b="1" dirty="0">
                <a:solidFill>
                  <a:schemeClr val="tx1"/>
                </a:solidFill>
              </a:rPr>
              <a:t>의 좌석 현황과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연동되어 출력된다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예를들어</a:t>
            </a:r>
            <a:r>
              <a:rPr lang="ko-KR" altLang="en-US" b="1" dirty="0">
                <a:solidFill>
                  <a:schemeClr val="tx1"/>
                </a:solidFill>
              </a:rPr>
              <a:t> 그림처럼 토요일 </a:t>
            </a:r>
            <a:r>
              <a:rPr lang="en-US" altLang="ko-KR" b="1" dirty="0">
                <a:solidFill>
                  <a:schemeClr val="tx1"/>
                </a:solidFill>
              </a:rPr>
              <a:t>10:00</a:t>
            </a:r>
            <a:r>
              <a:rPr lang="ko-KR" altLang="en-US" b="1" dirty="0">
                <a:solidFill>
                  <a:schemeClr val="tx1"/>
                </a:solidFill>
              </a:rPr>
              <a:t>의 상영하는 </a:t>
            </a:r>
            <a:r>
              <a:rPr lang="ko-KR" altLang="en-US" b="1" dirty="0" err="1">
                <a:solidFill>
                  <a:schemeClr val="tx1"/>
                </a:solidFill>
              </a:rPr>
              <a:t>걸캅스의</a:t>
            </a:r>
            <a:r>
              <a:rPr lang="ko-KR" altLang="en-US" b="1" dirty="0">
                <a:solidFill>
                  <a:schemeClr val="tx1"/>
                </a:solidFill>
              </a:rPr>
              <a:t> 예매가능 좌석이 </a:t>
            </a:r>
            <a:r>
              <a:rPr lang="en-US" altLang="ko-KR" b="1" dirty="0">
                <a:solidFill>
                  <a:schemeClr val="tx1"/>
                </a:solidFill>
              </a:rPr>
              <a:t>27</a:t>
            </a:r>
            <a:r>
              <a:rPr lang="ko-KR" altLang="en-US" b="1" dirty="0">
                <a:solidFill>
                  <a:schemeClr val="tx1"/>
                </a:solidFill>
              </a:rPr>
              <a:t>개였는데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사용자가 </a:t>
            </a:r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ko-KR" altLang="en-US" b="1" dirty="0">
                <a:solidFill>
                  <a:schemeClr val="tx1"/>
                </a:solidFill>
              </a:rPr>
              <a:t>개 좌석을 더 예매했다고 한다면 좌석의 표시되는 값은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25/30</a:t>
            </a:r>
            <a:r>
              <a:rPr lang="ko-KR" altLang="en-US" b="1" dirty="0">
                <a:solidFill>
                  <a:schemeClr val="tx1"/>
                </a:solidFill>
              </a:rPr>
              <a:t>으로 바뀐다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A71FC-2C1B-4DAF-8D0E-31EE61498766}"/>
              </a:ext>
            </a:extLst>
          </p:cNvPr>
          <p:cNvSpPr txBox="1"/>
          <p:nvPr/>
        </p:nvSpPr>
        <p:spPr>
          <a:xfrm>
            <a:off x="1436370" y="6560820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그림 </a:t>
            </a:r>
            <a:r>
              <a:rPr lang="en-US" altLang="ko-KR" b="1" dirty="0">
                <a:solidFill>
                  <a:schemeClr val="bg1"/>
                </a:solidFill>
              </a:rPr>
              <a:t>3-9-1 </a:t>
            </a:r>
            <a:r>
              <a:rPr lang="ko-KR" altLang="en-US" b="1" dirty="0">
                <a:solidFill>
                  <a:schemeClr val="bg1"/>
                </a:solidFill>
              </a:rPr>
              <a:t>시간선택화면</a:t>
            </a:r>
          </a:p>
        </p:txBody>
      </p:sp>
    </p:spTree>
    <p:extLst>
      <p:ext uri="{BB962C8B-B14F-4D97-AF65-F5344CB8AC3E}">
        <p14:creationId xmlns:p14="http://schemas.microsoft.com/office/powerpoint/2010/main" val="2258790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3-10 </a:t>
            </a:r>
            <a:r>
              <a:rPr lang="ko-KR" altLang="en-US" sz="2800" dirty="0">
                <a:solidFill>
                  <a:schemeClr val="bg1"/>
                </a:solidFill>
              </a:rPr>
              <a:t>영화 좌석 선택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 좌석 선택 클래스에서는 </a:t>
            </a:r>
            <a:r>
              <a:rPr lang="en-US" altLang="ko-KR" b="1" dirty="0">
                <a:solidFill>
                  <a:schemeClr val="tx1"/>
                </a:solidFill>
              </a:rPr>
              <a:t>A1~F5</a:t>
            </a:r>
            <a:r>
              <a:rPr lang="ko-KR" altLang="en-US" b="1" dirty="0">
                <a:solidFill>
                  <a:schemeClr val="tx1"/>
                </a:solidFill>
              </a:rPr>
              <a:t>까지 총 </a:t>
            </a:r>
            <a:r>
              <a:rPr lang="en-US" altLang="ko-KR" b="1" dirty="0">
                <a:solidFill>
                  <a:schemeClr val="tx1"/>
                </a:solidFill>
              </a:rPr>
              <a:t>30</a:t>
            </a:r>
            <a:r>
              <a:rPr lang="ko-KR" altLang="en-US" b="1" dirty="0">
                <a:solidFill>
                  <a:schemeClr val="tx1"/>
                </a:solidFill>
              </a:rPr>
              <a:t>개의 좌석을 선택할 수 있다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이미 예매된 좌석이 있는 경우 선택불가 좌석으로 표시되며 사용자는 체크박스 형식으로 원하는 좌석을 선택한다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D409596B-A146-4FB2-8B7B-AF39F9B8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" y="1522750"/>
            <a:ext cx="6294120" cy="47205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F04732-19AE-4907-9D8F-54AAB60E3FA4}"/>
              </a:ext>
            </a:extLst>
          </p:cNvPr>
          <p:cNvSpPr txBox="1"/>
          <p:nvPr/>
        </p:nvSpPr>
        <p:spPr>
          <a:xfrm>
            <a:off x="1447800" y="6366004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그림 </a:t>
            </a:r>
            <a:r>
              <a:rPr lang="en-US" altLang="ko-KR" b="1" dirty="0">
                <a:solidFill>
                  <a:schemeClr val="bg1"/>
                </a:solidFill>
              </a:rPr>
              <a:t>3-10-1 </a:t>
            </a:r>
            <a:r>
              <a:rPr lang="ko-KR" altLang="en-US" b="1" dirty="0">
                <a:solidFill>
                  <a:schemeClr val="bg1"/>
                </a:solidFill>
              </a:rPr>
              <a:t>좌석선택화면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895241B-4589-4E7C-B160-15EB8B27EE45}"/>
              </a:ext>
            </a:extLst>
          </p:cNvPr>
          <p:cNvSpPr/>
          <p:nvPr/>
        </p:nvSpPr>
        <p:spPr>
          <a:xfrm>
            <a:off x="6846570" y="1794510"/>
            <a:ext cx="4606290" cy="33832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540682-3326-4AFD-BFCA-F0AFBA69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14" y="1921371"/>
            <a:ext cx="711111" cy="8126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3C178D-839F-4458-9FE7-DA5493E0A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14" y="2939467"/>
            <a:ext cx="711111" cy="8126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3CDD04-A662-484C-935E-2E6D0BE578F1}"/>
              </a:ext>
            </a:extLst>
          </p:cNvPr>
          <p:cNvSpPr txBox="1"/>
          <p:nvPr/>
        </p:nvSpPr>
        <p:spPr>
          <a:xfrm>
            <a:off x="7951470" y="2143054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좌석이 선택 불가인 경우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5C4B3C-C764-493F-9927-BE2D70CEAD72}"/>
              </a:ext>
            </a:extLst>
          </p:cNvPr>
          <p:cNvSpPr txBox="1"/>
          <p:nvPr/>
        </p:nvSpPr>
        <p:spPr>
          <a:xfrm>
            <a:off x="7951470" y="3186923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좌석이 선택 가능한 경우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79BF67-CE26-49E5-88A3-0F47D742D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13" y="4067357"/>
            <a:ext cx="711111" cy="8126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CB9FC4-75FF-4A7B-AD6C-363797DB6B8F}"/>
              </a:ext>
            </a:extLst>
          </p:cNvPr>
          <p:cNvSpPr txBox="1"/>
          <p:nvPr/>
        </p:nvSpPr>
        <p:spPr>
          <a:xfrm>
            <a:off x="7951470" y="4289040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좌석이 선택된 경우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3B78C6-82D7-48E2-A78F-FE8D6592109F}"/>
              </a:ext>
            </a:extLst>
          </p:cNvPr>
          <p:cNvSpPr txBox="1"/>
          <p:nvPr/>
        </p:nvSpPr>
        <p:spPr>
          <a:xfrm>
            <a:off x="7096803" y="5417820"/>
            <a:ext cx="435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좌석 체크박스에서 제공하는 </a:t>
            </a:r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개의 옵션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8DD97F1-2E19-4403-A1DA-45FEDD4DB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6" y="2327720"/>
            <a:ext cx="1234820" cy="5910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16F38D3-D5B6-4A1B-820A-4D546B3600AA}"/>
              </a:ext>
            </a:extLst>
          </p:cNvPr>
          <p:cNvSpPr txBox="1"/>
          <p:nvPr/>
        </p:nvSpPr>
        <p:spPr>
          <a:xfrm>
            <a:off x="1812636" y="245291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구매버튼으로 이동</a:t>
            </a:r>
          </a:p>
        </p:txBody>
      </p:sp>
    </p:spTree>
    <p:extLst>
      <p:ext uri="{BB962C8B-B14F-4D97-AF65-F5344CB8AC3E}">
        <p14:creationId xmlns:p14="http://schemas.microsoft.com/office/powerpoint/2010/main" val="154315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3-11 </a:t>
            </a:r>
            <a:r>
              <a:rPr lang="ko-KR" altLang="en-US" sz="2800" dirty="0">
                <a:solidFill>
                  <a:schemeClr val="bg1"/>
                </a:solidFill>
              </a:rPr>
              <a:t>영화 결제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 영화 결제 화면에서 사용자는 본인이 선택한 영화정보를 보고 결제여부를 결정할 수 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결제는 실제 결제시스템 연동이 불가하므로 결제버튼으로 간단하게 표현했다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 descr="건물, 실외이(가) 표시된 사진&#10;&#10;자동 생성된 설명">
            <a:extLst>
              <a:ext uri="{FF2B5EF4-FFF2-40B4-BE49-F238E27FC236}">
                <a16:creationId xmlns:a16="http://schemas.microsoft.com/office/drawing/2014/main" id="{52477F1D-F7F5-4B1F-8B67-572657E7C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5"/>
          <a:stretch/>
        </p:blipFill>
        <p:spPr>
          <a:xfrm>
            <a:off x="415290" y="2400300"/>
            <a:ext cx="5251134" cy="358902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C487AA-8898-447B-9959-171BBE72EAF4}"/>
              </a:ext>
            </a:extLst>
          </p:cNvPr>
          <p:cNvCxnSpPr>
            <a:cxnSpLocks/>
          </p:cNvCxnSpPr>
          <p:nvPr/>
        </p:nvCxnSpPr>
        <p:spPr>
          <a:xfrm>
            <a:off x="5965507" y="4251960"/>
            <a:ext cx="817245" cy="0"/>
          </a:xfrm>
          <a:prstGeom prst="straightConnector1">
            <a:avLst/>
          </a:prstGeom>
          <a:ln w="4699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CF953E-7181-4C30-9772-B56D3FB5DC14}"/>
              </a:ext>
            </a:extLst>
          </p:cNvPr>
          <p:cNvSpPr/>
          <p:nvPr/>
        </p:nvSpPr>
        <p:spPr>
          <a:xfrm>
            <a:off x="6915150" y="2573595"/>
            <a:ext cx="4861560" cy="29946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결제정보는 모두 예매내역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r>
              <a:rPr lang="ko-KR" altLang="en-US" b="1" dirty="0">
                <a:solidFill>
                  <a:schemeClr val="tx1"/>
                </a:solidFill>
              </a:rPr>
              <a:t>에서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출력한다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만약 사용자가 취소버튼을 누를 경우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예매내역 </a:t>
            </a:r>
            <a:r>
              <a:rPr lang="en-US" altLang="ko-KR" b="1" dirty="0">
                <a:solidFill>
                  <a:schemeClr val="tx1"/>
                </a:solidFill>
              </a:rPr>
              <a:t>DB </a:t>
            </a:r>
            <a:r>
              <a:rPr lang="ko-KR" altLang="en-US" b="1" dirty="0">
                <a:solidFill>
                  <a:schemeClr val="tx1"/>
                </a:solidFill>
              </a:rPr>
              <a:t>저장 돼있던 정보들이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삭제된다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14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3-12 </a:t>
            </a:r>
            <a:r>
              <a:rPr lang="ko-KR" altLang="en-US" sz="2800" dirty="0">
                <a:solidFill>
                  <a:schemeClr val="bg1"/>
                </a:solidFill>
              </a:rPr>
              <a:t>영수증 출력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0D8C3-F997-43D9-BD5C-4358BB5FFB52}"/>
              </a:ext>
            </a:extLst>
          </p:cNvPr>
          <p:cNvSpPr/>
          <p:nvPr/>
        </p:nvSpPr>
        <p:spPr>
          <a:xfrm>
            <a:off x="148590" y="637520"/>
            <a:ext cx="12047220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사용자가 선택한 모든 정보들이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r>
              <a:rPr lang="ko-KR" altLang="en-US" b="1" dirty="0">
                <a:solidFill>
                  <a:schemeClr val="tx1"/>
                </a:solidFill>
              </a:rPr>
              <a:t>에 저장되고 영수증 형태로 출력된다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영수증은 이미지 형태로 저장이 가능하다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사용자는 영수증을 확인한 후 </a:t>
            </a:r>
            <a:r>
              <a:rPr lang="ko-KR" altLang="en-US" b="1" dirty="0" err="1">
                <a:solidFill>
                  <a:schemeClr val="tx1"/>
                </a:solidFill>
              </a:rPr>
              <a:t>메인화면으로</a:t>
            </a:r>
            <a:r>
              <a:rPr lang="ko-KR" altLang="en-US" b="1" dirty="0">
                <a:solidFill>
                  <a:schemeClr val="tx1"/>
                </a:solidFill>
              </a:rPr>
              <a:t> 돌아간다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 descr="케이크, 텍스트이(가) 표시된 사진&#10;&#10;자동 생성된 설명">
            <a:extLst>
              <a:ext uri="{FF2B5EF4-FFF2-40B4-BE49-F238E27FC236}">
                <a16:creationId xmlns:a16="http://schemas.microsoft.com/office/drawing/2014/main" id="{9B807AFD-0421-4C20-8CD7-3656674F0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t="34671" r="8826" b="5659"/>
          <a:stretch/>
        </p:blipFill>
        <p:spPr>
          <a:xfrm>
            <a:off x="742949" y="2028854"/>
            <a:ext cx="3680461" cy="2791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C6F13B-77B2-4703-85DA-0E75B5BDFEF6}"/>
              </a:ext>
            </a:extLst>
          </p:cNvPr>
          <p:cNvSpPr txBox="1"/>
          <p:nvPr/>
        </p:nvSpPr>
        <p:spPr>
          <a:xfrm>
            <a:off x="582930" y="5063490"/>
            <a:ext cx="387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그림</a:t>
            </a:r>
            <a:r>
              <a:rPr lang="en-US" altLang="ko-KR" dirty="0">
                <a:solidFill>
                  <a:schemeClr val="bg1"/>
                </a:solidFill>
              </a:rPr>
              <a:t>3-12-1 </a:t>
            </a:r>
            <a:r>
              <a:rPr lang="ko-KR" altLang="en-US" dirty="0">
                <a:solidFill>
                  <a:schemeClr val="bg1"/>
                </a:solidFill>
              </a:rPr>
              <a:t>영수증 예시</a:t>
            </a:r>
          </a:p>
        </p:txBody>
      </p:sp>
      <p:pic>
        <p:nvPicPr>
          <p:cNvPr id="13" name="그림 12" descr="클립아트이(가) 표시된 사진&#10;&#10;자동 생성된 설명">
            <a:extLst>
              <a:ext uri="{FF2B5EF4-FFF2-40B4-BE49-F238E27FC236}">
                <a16:creationId xmlns:a16="http://schemas.microsoft.com/office/drawing/2014/main" id="{77447B3E-1CD9-4A7D-81D5-A53F26A8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59" y="1950248"/>
            <a:ext cx="1269841" cy="812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BC3898-75EF-4FD6-A155-E52CD0E3CBD8}"/>
              </a:ext>
            </a:extLst>
          </p:cNvPr>
          <p:cNvSpPr txBox="1"/>
          <p:nvPr/>
        </p:nvSpPr>
        <p:spPr>
          <a:xfrm>
            <a:off x="6995159" y="2199798"/>
            <a:ext cx="368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메인화면으로</a:t>
            </a:r>
            <a:r>
              <a:rPr lang="ko-KR" altLang="en-US" b="1" dirty="0">
                <a:solidFill>
                  <a:schemeClr val="bg1"/>
                </a:solidFill>
              </a:rPr>
              <a:t> 돌아가는 버튼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5DB0AE-17CA-4048-92B3-7FEB3DD8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87" y="2948940"/>
            <a:ext cx="6910036" cy="30867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526451-117A-4259-A0AC-F0061BD3F357}"/>
              </a:ext>
            </a:extLst>
          </p:cNvPr>
          <p:cNvSpPr txBox="1"/>
          <p:nvPr/>
        </p:nvSpPr>
        <p:spPr>
          <a:xfrm>
            <a:off x="5643959" y="6220480"/>
            <a:ext cx="579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영수증 저장은 자바 </a:t>
            </a:r>
            <a:r>
              <a:rPr lang="en-US" altLang="ko-KR" b="1" dirty="0">
                <a:solidFill>
                  <a:schemeClr val="bg1"/>
                </a:solidFill>
              </a:rPr>
              <a:t>Robot()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r>
              <a:rPr lang="ko-KR" altLang="en-US" b="1" dirty="0" err="1">
                <a:solidFill>
                  <a:schemeClr val="bg1"/>
                </a:solidFill>
              </a:rPr>
              <a:t>캡쳐기능을</a:t>
            </a:r>
            <a:r>
              <a:rPr lang="ko-KR" altLang="en-US" b="1" dirty="0">
                <a:solidFill>
                  <a:schemeClr val="bg1"/>
                </a:solidFill>
              </a:rPr>
              <a:t> 이용했다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34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20B0D12-1D62-4CFA-891F-471F8F4CCE7A}"/>
              </a:ext>
            </a:extLst>
          </p:cNvPr>
          <p:cNvSpPr/>
          <p:nvPr/>
        </p:nvSpPr>
        <p:spPr>
          <a:xfrm>
            <a:off x="1680210" y="1577340"/>
            <a:ext cx="8675370" cy="3806190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/>
              <a:t>4. </a:t>
            </a:r>
            <a:r>
              <a:rPr lang="ko-KR" altLang="en-US" sz="4800" b="1" dirty="0"/>
              <a:t>프로그램 시연</a:t>
            </a:r>
          </a:p>
        </p:txBody>
      </p:sp>
    </p:spTree>
    <p:extLst>
      <p:ext uri="{BB962C8B-B14F-4D97-AF65-F5344CB8AC3E}">
        <p14:creationId xmlns:p14="http://schemas.microsoft.com/office/powerpoint/2010/main" val="338616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8BB38-2B4A-4771-8838-72119B7C0957}"/>
              </a:ext>
            </a:extLst>
          </p:cNvPr>
          <p:cNvSpPr txBox="1"/>
          <p:nvPr/>
        </p:nvSpPr>
        <p:spPr>
          <a:xfrm>
            <a:off x="320040" y="285750"/>
            <a:ext cx="589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프로그램 시연 영상</a:t>
            </a:r>
          </a:p>
        </p:txBody>
      </p:sp>
      <p:pic>
        <p:nvPicPr>
          <p:cNvPr id="3" name="자바시연영상">
            <a:hlinkClick r:id="" action="ppaction://media"/>
            <a:extLst>
              <a:ext uri="{FF2B5EF4-FFF2-40B4-BE49-F238E27FC236}">
                <a16:creationId xmlns:a16="http://schemas.microsoft.com/office/drawing/2014/main" id="{25892E04-9EA8-4375-B06D-087019610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1849" y="655082"/>
            <a:ext cx="10632141" cy="59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9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20B0D12-1D62-4CFA-891F-471F8F4CCE7A}"/>
              </a:ext>
            </a:extLst>
          </p:cNvPr>
          <p:cNvSpPr/>
          <p:nvPr/>
        </p:nvSpPr>
        <p:spPr>
          <a:xfrm>
            <a:off x="1680210" y="1577340"/>
            <a:ext cx="8675370" cy="3806190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/>
              <a:t>감사합니다</a:t>
            </a:r>
            <a:r>
              <a:rPr lang="en-US" altLang="ko-KR" sz="4800" b="1" dirty="0"/>
              <a:t>.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62816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20B0D12-1D62-4CFA-891F-471F8F4CCE7A}"/>
              </a:ext>
            </a:extLst>
          </p:cNvPr>
          <p:cNvSpPr/>
          <p:nvPr/>
        </p:nvSpPr>
        <p:spPr>
          <a:xfrm>
            <a:off x="1680210" y="1577340"/>
            <a:ext cx="8675370" cy="3806190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/>
              <a:t>1. </a:t>
            </a:r>
            <a:r>
              <a:rPr lang="ko-KR" altLang="en-US" sz="4800" b="1" dirty="0"/>
              <a:t>멤버소개 및 기여도 제시</a:t>
            </a:r>
          </a:p>
        </p:txBody>
      </p:sp>
    </p:spTree>
    <p:extLst>
      <p:ext uri="{BB962C8B-B14F-4D97-AF65-F5344CB8AC3E}">
        <p14:creationId xmlns:p14="http://schemas.microsoft.com/office/powerpoint/2010/main" val="382430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592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1-1 </a:t>
            </a:r>
            <a:r>
              <a:rPr lang="ko-KR" altLang="en-US" sz="2800" dirty="0">
                <a:solidFill>
                  <a:schemeClr val="bg1"/>
                </a:solidFill>
              </a:rPr>
              <a:t>멤버 소개 및 기여도 제시</a:t>
            </a:r>
          </a:p>
        </p:txBody>
      </p:sp>
      <p:pic>
        <p:nvPicPr>
          <p:cNvPr id="4" name="그림 3" descr="개체이(가) 표시된 사진&#10;&#10;자동 생성된 설명">
            <a:extLst>
              <a:ext uri="{FF2B5EF4-FFF2-40B4-BE49-F238E27FC236}">
                <a16:creationId xmlns:a16="http://schemas.microsoft.com/office/drawing/2014/main" id="{BCF99E6E-F922-446E-A75E-594ED2B26E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40" y="1062990"/>
            <a:ext cx="2642430" cy="26974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" name="그림 15" descr="개체이(가) 표시된 사진&#10;&#10;자동 생성된 설명">
            <a:extLst>
              <a:ext uri="{FF2B5EF4-FFF2-40B4-BE49-F238E27FC236}">
                <a16:creationId xmlns:a16="http://schemas.microsoft.com/office/drawing/2014/main" id="{26B8A03C-0369-4ECB-AB17-A6E5B6A4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85" y="1062990"/>
            <a:ext cx="2642430" cy="26974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D23A08D2-198D-4A49-B286-ECDC6DC3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92" y="1062990"/>
            <a:ext cx="2642430" cy="26974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E32AB-38D7-4972-A7B8-F122086E1B1E}"/>
              </a:ext>
            </a:extLst>
          </p:cNvPr>
          <p:cNvSpPr txBox="1"/>
          <p:nvPr/>
        </p:nvSpPr>
        <p:spPr>
          <a:xfrm>
            <a:off x="754380" y="4091940"/>
            <a:ext cx="3040380" cy="2651760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513D15-A6C0-404E-B6AB-917679FAC052}"/>
              </a:ext>
            </a:extLst>
          </p:cNvPr>
          <p:cNvSpPr txBox="1"/>
          <p:nvPr/>
        </p:nvSpPr>
        <p:spPr>
          <a:xfrm>
            <a:off x="4583430" y="4123670"/>
            <a:ext cx="3040380" cy="2651760"/>
          </a:xfrm>
          <a:prstGeom prst="rect">
            <a:avLst/>
          </a:prstGeom>
          <a:noFill/>
          <a:ln w="571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944D6-A0AB-469D-B382-6582CBE065E5}"/>
              </a:ext>
            </a:extLst>
          </p:cNvPr>
          <p:cNvSpPr txBox="1"/>
          <p:nvPr/>
        </p:nvSpPr>
        <p:spPr>
          <a:xfrm>
            <a:off x="8284417" y="4123670"/>
            <a:ext cx="3040380" cy="265176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AC06F-FC61-4FD7-A7FA-73548551BF51}"/>
              </a:ext>
            </a:extLst>
          </p:cNvPr>
          <p:cNvSpPr txBox="1"/>
          <p:nvPr/>
        </p:nvSpPr>
        <p:spPr>
          <a:xfrm>
            <a:off x="867203" y="4286250"/>
            <a:ext cx="2687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이름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정진혁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역할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기획 및 발표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기여도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45FE6-8EBB-4B04-82A6-074601775CAE}"/>
              </a:ext>
            </a:extLst>
          </p:cNvPr>
          <p:cNvSpPr txBox="1"/>
          <p:nvPr/>
        </p:nvSpPr>
        <p:spPr>
          <a:xfrm>
            <a:off x="4729687" y="4290060"/>
            <a:ext cx="2687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이름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2000" b="1" dirty="0" err="1">
                <a:solidFill>
                  <a:schemeClr val="bg1">
                    <a:lumMod val="95000"/>
                  </a:schemeClr>
                </a:solidFill>
              </a:rPr>
              <a:t>정찬영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역할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ko-KR" sz="1600" b="1" spc="-110" dirty="0">
                <a:solidFill>
                  <a:schemeClr val="bg1">
                    <a:lumMod val="95000"/>
                  </a:schemeClr>
                </a:solidFill>
              </a:rPr>
              <a:t>PPT,  </a:t>
            </a:r>
            <a:r>
              <a:rPr lang="ko-KR" altLang="en-US" sz="1600" b="1" spc="-110" dirty="0">
                <a:solidFill>
                  <a:schemeClr val="bg1">
                    <a:lumMod val="95000"/>
                  </a:schemeClr>
                </a:solidFill>
              </a:rPr>
              <a:t>프로그램 제작</a:t>
            </a:r>
            <a:endParaRPr lang="en-US" altLang="ko-KR" sz="2000" b="1" spc="-11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기여도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96805-DA82-4BCF-B024-DD18FFC61FF2}"/>
              </a:ext>
            </a:extLst>
          </p:cNvPr>
          <p:cNvSpPr txBox="1"/>
          <p:nvPr/>
        </p:nvSpPr>
        <p:spPr>
          <a:xfrm>
            <a:off x="8460843" y="4286250"/>
            <a:ext cx="2687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이름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전승원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역할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프로그램 제작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기여도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4B1C5-A466-4238-B11F-F63AE1CE6A09}"/>
              </a:ext>
            </a:extLst>
          </p:cNvPr>
          <p:cNvSpPr txBox="1"/>
          <p:nvPr/>
        </p:nvSpPr>
        <p:spPr>
          <a:xfrm>
            <a:off x="947952" y="5609689"/>
            <a:ext cx="2719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</a:rPr>
              <a:t>20%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B9AAF-8786-4278-B9E1-BAC20A22F174}"/>
              </a:ext>
            </a:extLst>
          </p:cNvPr>
          <p:cNvSpPr txBox="1"/>
          <p:nvPr/>
        </p:nvSpPr>
        <p:spPr>
          <a:xfrm>
            <a:off x="4743819" y="5595818"/>
            <a:ext cx="2719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</a:rPr>
              <a:t>40%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EE48DE-3B1C-4BDB-8489-B71D912C1642}"/>
              </a:ext>
            </a:extLst>
          </p:cNvPr>
          <p:cNvSpPr txBox="1"/>
          <p:nvPr/>
        </p:nvSpPr>
        <p:spPr>
          <a:xfrm>
            <a:off x="8460843" y="5595818"/>
            <a:ext cx="2719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</a:rPr>
              <a:t>40%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73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20B0D12-1D62-4CFA-891F-471F8F4CCE7A}"/>
              </a:ext>
            </a:extLst>
          </p:cNvPr>
          <p:cNvSpPr/>
          <p:nvPr/>
        </p:nvSpPr>
        <p:spPr>
          <a:xfrm>
            <a:off x="1680210" y="1577340"/>
            <a:ext cx="8675370" cy="3806190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/>
              <a:t>2. </a:t>
            </a:r>
            <a:r>
              <a:rPr lang="ko-KR" altLang="en-US" sz="4800" b="1" dirty="0"/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333021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592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2-1 </a:t>
            </a:r>
            <a:r>
              <a:rPr lang="ko-KR" altLang="en-US" sz="2800" dirty="0">
                <a:solidFill>
                  <a:schemeClr val="bg1"/>
                </a:solidFill>
              </a:rPr>
              <a:t>프로그램 개요</a:t>
            </a:r>
          </a:p>
        </p:txBody>
      </p:sp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6570B8D3-ABA6-4328-A9C2-40751120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4" y="760094"/>
            <a:ext cx="3274696" cy="3195773"/>
          </a:xfrm>
          <a:prstGeom prst="rect">
            <a:avLst/>
          </a:prstGeom>
        </p:spPr>
      </p:pic>
      <p:pic>
        <p:nvPicPr>
          <p:cNvPr id="12" name="그림 11" descr="도로, 하늘, 실외, 건물이(가) 표시된 사진&#10;&#10;자동 생성된 설명">
            <a:extLst>
              <a:ext uri="{FF2B5EF4-FFF2-40B4-BE49-F238E27FC236}">
                <a16:creationId xmlns:a16="http://schemas.microsoft.com/office/drawing/2014/main" id="{88874450-4BCB-4AF4-9028-F47793061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5889" r="497" b="7603"/>
          <a:stretch/>
        </p:blipFill>
        <p:spPr>
          <a:xfrm>
            <a:off x="7372350" y="839017"/>
            <a:ext cx="4613910" cy="31957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0434AF-D22A-4CCF-BDC5-9A6B0346D285}"/>
              </a:ext>
            </a:extLst>
          </p:cNvPr>
          <p:cNvGrpSpPr/>
          <p:nvPr/>
        </p:nvGrpSpPr>
        <p:grpSpPr>
          <a:xfrm>
            <a:off x="4857750" y="1420720"/>
            <a:ext cx="1874520" cy="1874520"/>
            <a:chOff x="4857750" y="1420720"/>
            <a:chExt cx="1874520" cy="187452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FF3C31E-EC92-4949-A00D-97A73435952A}"/>
                </a:ext>
              </a:extLst>
            </p:cNvPr>
            <p:cNvSpPr/>
            <p:nvPr/>
          </p:nvSpPr>
          <p:spPr>
            <a:xfrm>
              <a:off x="4857750" y="2103120"/>
              <a:ext cx="1874520" cy="52322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026E626-3D40-4FFB-A3FD-47696B229F23}"/>
                </a:ext>
              </a:extLst>
            </p:cNvPr>
            <p:cNvSpPr/>
            <p:nvPr/>
          </p:nvSpPr>
          <p:spPr>
            <a:xfrm rot="5400000">
              <a:off x="4857750" y="2096370"/>
              <a:ext cx="1874520" cy="52322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80CDAE5-C5EA-4637-84F9-8E0D07718572}"/>
              </a:ext>
            </a:extLst>
          </p:cNvPr>
          <p:cNvSpPr txBox="1"/>
          <p:nvPr/>
        </p:nvSpPr>
        <p:spPr>
          <a:xfrm>
            <a:off x="1480185" y="4373062"/>
            <a:ext cx="862965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AD507-C2D8-4FD0-A4E4-E83C473FB82E}"/>
              </a:ext>
            </a:extLst>
          </p:cNvPr>
          <p:cNvSpPr txBox="1"/>
          <p:nvPr/>
        </p:nvSpPr>
        <p:spPr>
          <a:xfrm>
            <a:off x="1623060" y="4503420"/>
            <a:ext cx="8389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학교에서 학생들의 문화생활을 위해 주안극장과 협약을 맺어 주말 간 영화 할인</a:t>
            </a:r>
            <a:endParaRPr lang="en-US" altLang="ko-KR" b="1" dirty="0"/>
          </a:p>
          <a:p>
            <a:r>
              <a:rPr lang="ko-KR" altLang="en-US" b="1" dirty="0"/>
              <a:t>이벤트를 진행하기로 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ko-KR" altLang="en-US" b="1" dirty="0"/>
              <a:t> 주안극장의 각 상영관 별로 </a:t>
            </a:r>
            <a:r>
              <a:rPr lang="en-US" altLang="ko-KR" b="1" dirty="0"/>
              <a:t>30</a:t>
            </a:r>
            <a:r>
              <a:rPr lang="ko-KR" altLang="en-US" b="1" dirty="0" err="1"/>
              <a:t>석씩</a:t>
            </a:r>
            <a:r>
              <a:rPr lang="ko-KR" altLang="en-US" b="1" dirty="0"/>
              <a:t> 일부 가격을 </a:t>
            </a:r>
            <a:r>
              <a:rPr lang="ko-KR" altLang="en-US" b="1" dirty="0" err="1"/>
              <a:t>지불해놓은</a:t>
            </a:r>
            <a:r>
              <a:rPr lang="ko-KR" altLang="en-US" b="1" dirty="0"/>
              <a:t> 상태로 학생들은 </a:t>
            </a:r>
            <a:endParaRPr lang="en-US" altLang="ko-KR" b="1" dirty="0"/>
          </a:p>
          <a:p>
            <a:r>
              <a:rPr lang="ko-KR" altLang="en-US" b="1" dirty="0"/>
              <a:t>학교에서 지불한 가격을 제외한 할인가만 결제하면 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algn="ctr"/>
            <a:r>
              <a:rPr lang="ko-KR" altLang="en-US" b="1" dirty="0"/>
              <a:t>학생이 지불해야 하는 돈 </a:t>
            </a:r>
            <a:r>
              <a:rPr lang="en-US" altLang="ko-KR" b="1" dirty="0"/>
              <a:t>= (</a:t>
            </a:r>
            <a:r>
              <a:rPr lang="ko-KR" altLang="en-US" b="1" dirty="0"/>
              <a:t>원가</a:t>
            </a:r>
            <a:r>
              <a:rPr lang="en-US" altLang="ko-KR" b="1" dirty="0"/>
              <a:t>-</a:t>
            </a:r>
            <a:r>
              <a:rPr lang="ko-KR" altLang="en-US" b="1" dirty="0"/>
              <a:t>학교에서 지불한 금액</a:t>
            </a:r>
            <a:r>
              <a:rPr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11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592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2-1 </a:t>
            </a:r>
            <a:r>
              <a:rPr lang="ko-KR" altLang="en-US" sz="2800" dirty="0">
                <a:solidFill>
                  <a:schemeClr val="bg1"/>
                </a:solidFill>
              </a:rPr>
              <a:t>프로그램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CDAE5-C5EA-4637-84F9-8E0D07718572}"/>
              </a:ext>
            </a:extLst>
          </p:cNvPr>
          <p:cNvSpPr txBox="1"/>
          <p:nvPr/>
        </p:nvSpPr>
        <p:spPr>
          <a:xfrm>
            <a:off x="1480185" y="4373062"/>
            <a:ext cx="862965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AD507-C2D8-4FD0-A4E4-E83C473FB82E}"/>
              </a:ext>
            </a:extLst>
          </p:cNvPr>
          <p:cNvSpPr txBox="1"/>
          <p:nvPr/>
        </p:nvSpPr>
        <p:spPr>
          <a:xfrm>
            <a:off x="1720215" y="4869517"/>
            <a:ext cx="8389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학생들은 학교에서 제공하는 전용 예매시스템에서만 할인된 가격의 영화를 </a:t>
            </a:r>
            <a:endParaRPr lang="en-US" altLang="ko-KR" b="1" dirty="0"/>
          </a:p>
          <a:p>
            <a:r>
              <a:rPr lang="ko-KR" altLang="en-US" b="1" dirty="0"/>
              <a:t>결제할 수 있으며 예매시스템은 학교에서 학번을 </a:t>
            </a:r>
            <a:r>
              <a:rPr lang="ko-KR" altLang="en-US" b="1" dirty="0" err="1"/>
              <a:t>부여받은</a:t>
            </a:r>
            <a:r>
              <a:rPr lang="ko-KR" altLang="en-US" b="1" dirty="0"/>
              <a:t> 학생이라면 누구든지 이용할 수 있다</a:t>
            </a:r>
            <a:r>
              <a:rPr lang="en-US" altLang="ko-KR" b="1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13D477-56A3-4B44-94B2-45878C04F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65" y="767878"/>
            <a:ext cx="5215890" cy="2647064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>
                <a:lumMod val="50000"/>
              </a:schemeClr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354AC-3C2F-400E-BC2B-91D4D495F21A}"/>
              </a:ext>
            </a:extLst>
          </p:cNvPr>
          <p:cNvCxnSpPr>
            <a:stCxn id="4" idx="2"/>
          </p:cNvCxnSpPr>
          <p:nvPr/>
        </p:nvCxnSpPr>
        <p:spPr>
          <a:xfrm>
            <a:off x="5795010" y="3414942"/>
            <a:ext cx="11430" cy="958120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33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36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2-2 </a:t>
            </a:r>
            <a:r>
              <a:rPr lang="ko-KR" altLang="en-US" sz="2800" dirty="0">
                <a:solidFill>
                  <a:schemeClr val="bg1"/>
                </a:solidFill>
              </a:rPr>
              <a:t>프로그램 설계</a:t>
            </a:r>
            <a:r>
              <a:rPr lang="en-US" altLang="ko-KR" sz="2800" dirty="0">
                <a:solidFill>
                  <a:schemeClr val="bg1"/>
                </a:solidFill>
              </a:rPr>
              <a:t>(1): </a:t>
            </a:r>
            <a:r>
              <a:rPr lang="ko-KR" altLang="en-US" sz="2800" dirty="0">
                <a:solidFill>
                  <a:schemeClr val="bg1"/>
                </a:solidFill>
              </a:rPr>
              <a:t>전체적인 작동 단계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33DAC5-8239-444F-8A94-ECB2A785118D}"/>
              </a:ext>
            </a:extLst>
          </p:cNvPr>
          <p:cNvSpPr/>
          <p:nvPr/>
        </p:nvSpPr>
        <p:spPr>
          <a:xfrm>
            <a:off x="1497330" y="857250"/>
            <a:ext cx="9018270" cy="6972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예매 시스템은 다음과 같이 크게 세 단계로 작동된다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B6FB166-F22F-4F84-8E5C-1EBE794500A3}"/>
              </a:ext>
            </a:extLst>
          </p:cNvPr>
          <p:cNvSpPr/>
          <p:nvPr/>
        </p:nvSpPr>
        <p:spPr>
          <a:xfrm>
            <a:off x="662940" y="2411730"/>
            <a:ext cx="2377440" cy="1337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A65DC06-1F65-4838-8917-F7D7A3887364}"/>
              </a:ext>
            </a:extLst>
          </p:cNvPr>
          <p:cNvSpPr/>
          <p:nvPr/>
        </p:nvSpPr>
        <p:spPr>
          <a:xfrm>
            <a:off x="4423410" y="2410450"/>
            <a:ext cx="2377440" cy="1337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영화 예매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영화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좌석 선택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1E88BA7-BDFB-47AF-ACCF-CC570DF5665A}"/>
              </a:ext>
            </a:extLst>
          </p:cNvPr>
          <p:cNvSpPr/>
          <p:nvPr/>
        </p:nvSpPr>
        <p:spPr>
          <a:xfrm>
            <a:off x="8307705" y="2410450"/>
            <a:ext cx="2377440" cy="1337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예매결과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출력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851370D-799A-4FD8-A34E-F475EE23B68B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040380" y="3079105"/>
            <a:ext cx="1280160" cy="1280"/>
          </a:xfrm>
          <a:prstGeom prst="straightConnector1">
            <a:avLst/>
          </a:prstGeom>
          <a:ln w="4699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0E4AA9-D2FD-49A0-9871-6F0887208DEF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6800850" y="3079105"/>
            <a:ext cx="1314450" cy="0"/>
          </a:xfrm>
          <a:prstGeom prst="straightConnector1">
            <a:avLst/>
          </a:prstGeom>
          <a:ln w="4699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6B0131-DDC4-485B-AF3A-58086E2EB872}"/>
              </a:ext>
            </a:extLst>
          </p:cNvPr>
          <p:cNvSpPr txBox="1"/>
          <p:nvPr/>
        </p:nvSpPr>
        <p:spPr>
          <a:xfrm>
            <a:off x="1924050" y="5143440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</a:rPr>
              <a:t>* </a:t>
            </a:r>
            <a:r>
              <a:rPr lang="ko-KR" altLang="en-US" sz="2000" dirty="0">
                <a:solidFill>
                  <a:srgbClr val="FFFF00"/>
                </a:solidFill>
              </a:rPr>
              <a:t>가상의 예매 프로그램이므로 결제 부분은 간단하게 구현한다</a:t>
            </a:r>
            <a:r>
              <a:rPr lang="en-US" altLang="ko-KR" sz="2000" dirty="0">
                <a:solidFill>
                  <a:srgbClr val="FFFF00"/>
                </a:solidFill>
              </a:rPr>
              <a:t>.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D6C926-1C8B-442F-B0CC-1469EB534A93}"/>
              </a:ext>
            </a:extLst>
          </p:cNvPr>
          <p:cNvSpPr txBox="1"/>
          <p:nvPr/>
        </p:nvSpPr>
        <p:spPr>
          <a:xfrm>
            <a:off x="1285875" y="203192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F2AE55-B5B0-4491-B369-95018940B540}"/>
              </a:ext>
            </a:extLst>
          </p:cNvPr>
          <p:cNvSpPr txBox="1"/>
          <p:nvPr/>
        </p:nvSpPr>
        <p:spPr>
          <a:xfrm>
            <a:off x="4973955" y="203192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C8841-2E5D-4A43-B797-30BED8501B5D}"/>
              </a:ext>
            </a:extLst>
          </p:cNvPr>
          <p:cNvSpPr txBox="1"/>
          <p:nvPr/>
        </p:nvSpPr>
        <p:spPr>
          <a:xfrm>
            <a:off x="8858250" y="206176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84419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1D42D7-F396-4768-B6A6-E780567D3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9160F">
                  <a:lumMod val="94000"/>
                </a:srgbClr>
              </a:gs>
              <a:gs pos="23000">
                <a:srgbClr val="59160F"/>
              </a:gs>
              <a:gs pos="69000">
                <a:srgbClr val="B40000"/>
              </a:gs>
              <a:gs pos="97000">
                <a:srgbClr val="59160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07D4B1-4951-4DE1-A982-EAF844885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6AB6-9886-4A8D-808F-B9BEAF1994CB}"/>
              </a:ext>
            </a:extLst>
          </p:cNvPr>
          <p:cNvSpPr txBox="1"/>
          <p:nvPr/>
        </p:nvSpPr>
        <p:spPr>
          <a:xfrm>
            <a:off x="171450" y="114300"/>
            <a:ext cx="883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2-3 </a:t>
            </a:r>
            <a:r>
              <a:rPr lang="ko-KR" altLang="en-US" sz="2800" dirty="0">
                <a:solidFill>
                  <a:schemeClr val="bg1"/>
                </a:solidFill>
              </a:rPr>
              <a:t>프로그램 설계</a:t>
            </a:r>
            <a:r>
              <a:rPr lang="en-US" altLang="ko-KR" sz="2800" dirty="0">
                <a:solidFill>
                  <a:schemeClr val="bg1"/>
                </a:solidFill>
              </a:rPr>
              <a:t>(2) </a:t>
            </a:r>
            <a:r>
              <a:rPr lang="ko-KR" altLang="en-US" sz="2800" dirty="0">
                <a:solidFill>
                  <a:schemeClr val="bg1"/>
                </a:solidFill>
              </a:rPr>
              <a:t>제작 참고 프로그램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33DAC5-8239-444F-8A94-ECB2A785118D}"/>
              </a:ext>
            </a:extLst>
          </p:cNvPr>
          <p:cNvSpPr/>
          <p:nvPr/>
        </p:nvSpPr>
        <p:spPr>
          <a:xfrm>
            <a:off x="1586865" y="5452110"/>
            <a:ext cx="9018270" cy="6972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프로그램 구성은 우리가 실제로 사용하는 영화 예매 프로그램들을 참고하여 제작한다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36D551-6B0D-4A15-8139-09FC23267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" y="1166484"/>
            <a:ext cx="5046345" cy="2581275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D190854-8861-4DBC-BA75-29C2B7C5A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40" y="1166483"/>
            <a:ext cx="5110696" cy="2581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1891D8-0E66-473D-9974-B3D9A29AA8BC}"/>
              </a:ext>
            </a:extLst>
          </p:cNvPr>
          <p:cNvSpPr txBox="1"/>
          <p:nvPr/>
        </p:nvSpPr>
        <p:spPr>
          <a:xfrm>
            <a:off x="1383030" y="3897630"/>
            <a:ext cx="346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그림</a:t>
            </a:r>
            <a:r>
              <a:rPr lang="en-US" altLang="ko-KR" dirty="0">
                <a:solidFill>
                  <a:schemeClr val="bg1"/>
                </a:solidFill>
              </a:rPr>
              <a:t>2-3-1 </a:t>
            </a:r>
            <a:r>
              <a:rPr lang="en-US" altLang="ko-KR" dirty="0" err="1">
                <a:solidFill>
                  <a:schemeClr val="bg1"/>
                </a:solidFill>
              </a:rPr>
              <a:t>cgv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예매 프로그램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42D62-2620-4B73-939C-9729F5748395}"/>
              </a:ext>
            </a:extLst>
          </p:cNvPr>
          <p:cNvSpPr txBox="1"/>
          <p:nvPr/>
        </p:nvSpPr>
        <p:spPr>
          <a:xfrm>
            <a:off x="7354042" y="3917422"/>
            <a:ext cx="41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그림</a:t>
            </a:r>
            <a:r>
              <a:rPr lang="en-US" altLang="ko-KR" dirty="0">
                <a:solidFill>
                  <a:schemeClr val="bg1"/>
                </a:solidFill>
              </a:rPr>
              <a:t>2-3-2 </a:t>
            </a:r>
            <a:r>
              <a:rPr lang="ko-KR" altLang="en-US" dirty="0">
                <a:solidFill>
                  <a:schemeClr val="bg1"/>
                </a:solidFill>
              </a:rPr>
              <a:t>메가박스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예매 프로그램</a:t>
            </a:r>
          </a:p>
        </p:txBody>
      </p:sp>
    </p:spTree>
    <p:extLst>
      <p:ext uri="{BB962C8B-B14F-4D97-AF65-F5344CB8AC3E}">
        <p14:creationId xmlns:p14="http://schemas.microsoft.com/office/powerpoint/2010/main" val="201522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1035</Words>
  <Application>Microsoft Office PowerPoint</Application>
  <PresentationFormat>와이드스크린</PresentationFormat>
  <Paragraphs>238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33</cp:revision>
  <dcterms:created xsi:type="dcterms:W3CDTF">2019-06-05T12:26:31Z</dcterms:created>
  <dcterms:modified xsi:type="dcterms:W3CDTF">2019-06-06T12:02:34Z</dcterms:modified>
</cp:coreProperties>
</file>